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77" r:id="rId2"/>
    <p:sldId id="521" r:id="rId3"/>
    <p:sldId id="626" r:id="rId4"/>
    <p:sldId id="660" r:id="rId5"/>
    <p:sldId id="662" r:id="rId6"/>
    <p:sldId id="627" r:id="rId7"/>
    <p:sldId id="628" r:id="rId8"/>
    <p:sldId id="629" r:id="rId9"/>
    <p:sldId id="663" r:id="rId10"/>
    <p:sldId id="595" r:id="rId11"/>
    <p:sldId id="624" r:id="rId12"/>
    <p:sldId id="653" r:id="rId13"/>
    <p:sldId id="649" r:id="rId14"/>
    <p:sldId id="654" r:id="rId15"/>
    <p:sldId id="655" r:id="rId16"/>
    <p:sldId id="656" r:id="rId17"/>
    <p:sldId id="657" r:id="rId18"/>
    <p:sldId id="658" r:id="rId19"/>
    <p:sldId id="630" r:id="rId20"/>
    <p:sldId id="460" r:id="rId21"/>
    <p:sldId id="575" r:id="rId22"/>
    <p:sldId id="576" r:id="rId23"/>
    <p:sldId id="577" r:id="rId24"/>
    <p:sldId id="578" r:id="rId25"/>
    <p:sldId id="579" r:id="rId26"/>
    <p:sldId id="580" r:id="rId27"/>
    <p:sldId id="581" r:id="rId28"/>
    <p:sldId id="625" r:id="rId29"/>
    <p:sldId id="631" r:id="rId30"/>
    <p:sldId id="632" r:id="rId31"/>
    <p:sldId id="633" r:id="rId32"/>
    <p:sldId id="634" r:id="rId33"/>
    <p:sldId id="635" r:id="rId34"/>
    <p:sldId id="636" r:id="rId35"/>
    <p:sldId id="637" r:id="rId36"/>
    <p:sldId id="638" r:id="rId37"/>
    <p:sldId id="639" r:id="rId38"/>
    <p:sldId id="640" r:id="rId39"/>
    <p:sldId id="650" r:id="rId40"/>
    <p:sldId id="651" r:id="rId41"/>
    <p:sldId id="652" r:id="rId42"/>
    <p:sldId id="641" r:id="rId43"/>
    <p:sldId id="642" r:id="rId44"/>
    <p:sldId id="643" r:id="rId45"/>
    <p:sldId id="644" r:id="rId46"/>
    <p:sldId id="646" r:id="rId47"/>
    <p:sldId id="647" r:id="rId48"/>
    <p:sldId id="664" r:id="rId49"/>
    <p:sldId id="659" r:id="rId50"/>
    <p:sldId id="665" r:id="rId51"/>
    <p:sldId id="648" r:id="rId52"/>
  </p:sldIdLst>
  <p:sldSz cx="9144000" cy="6858000" type="screen4x3"/>
  <p:notesSz cx="7315200" cy="9601200"/>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257D"/>
    <a:srgbClr val="FFCCFF"/>
    <a:srgbClr val="FFFF00"/>
    <a:srgbClr val="FFFF66"/>
    <a:srgbClr val="008080"/>
    <a:srgbClr val="006699"/>
    <a:srgbClr val="E4F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4" autoAdjust="0"/>
    <p:restoredTop sz="95355" autoAdjust="0"/>
  </p:normalViewPr>
  <p:slideViewPr>
    <p:cSldViewPr>
      <p:cViewPr varScale="1">
        <p:scale>
          <a:sx n="70" d="100"/>
          <a:sy n="70" d="100"/>
        </p:scale>
        <p:origin x="882" y="78"/>
      </p:cViewPr>
      <p:guideLst>
        <p:guide orient="horz" pos="2160"/>
        <p:guide pos="2880"/>
      </p:guideLst>
    </p:cSldViewPr>
  </p:slideViewPr>
  <p:notesTextViewPr>
    <p:cViewPr>
      <p:scale>
        <a:sx n="3" d="2"/>
        <a:sy n="3" d="2"/>
      </p:scale>
      <p:origin x="0" y="0"/>
    </p:cViewPr>
  </p:notesTextViewPr>
  <p:sorterViewPr>
    <p:cViewPr>
      <p:scale>
        <a:sx n="66" d="100"/>
        <a:sy n="66" d="100"/>
      </p:scale>
      <p:origin x="0" y="2124"/>
    </p:cViewPr>
  </p:sorterViewPr>
  <p:notesViewPr>
    <p:cSldViewPr>
      <p:cViewPr varScale="1">
        <p:scale>
          <a:sx n="67" d="100"/>
          <a:sy n="67" d="100"/>
        </p:scale>
        <p:origin x="-3072" y="-8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18177C69-EF63-4DA1-B74A-50A43C942459}" type="datetimeFigureOut">
              <a:rPr lang="zh-TW" altLang="en-US"/>
              <a:pPr>
                <a:defRPr/>
              </a:pPr>
              <a:t>2019/12/19</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新細明體" pitchFamily="18" charset="-120"/>
              </a:defRPr>
            </a:lvl1pPr>
          </a:lstStyle>
          <a:p>
            <a:pPr>
              <a:defRPr/>
            </a:pPr>
            <a:fld id="{5F017390-C635-4403-AF7B-454859FE3B8F}" type="slidenum">
              <a:rPr lang="zh-TW" altLang="en-US"/>
              <a:pPr>
                <a:defRPr/>
              </a:pPr>
              <a:t>‹#›</a:t>
            </a:fld>
            <a:endParaRPr lang="zh-TW" altLang="en-US"/>
          </a:p>
        </p:txBody>
      </p:sp>
    </p:spTree>
    <p:extLst>
      <p:ext uri="{BB962C8B-B14F-4D97-AF65-F5344CB8AC3E}">
        <p14:creationId xmlns:p14="http://schemas.microsoft.com/office/powerpoint/2010/main" val="572880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9318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fld id="{27E6C1A8-B987-499B-873B-D6A827F6BAFB}" type="datetimeFigureOut">
              <a:rPr lang="zh-TW" altLang="en-US"/>
              <a:pPr>
                <a:defRPr/>
              </a:pPr>
              <a:t>2019/12/19</a:t>
            </a:fld>
            <a:endParaRPr lang="en-US" altLang="zh-TW"/>
          </a:p>
        </p:txBody>
      </p:sp>
      <p:sp>
        <p:nvSpPr>
          <p:cNvPr id="532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319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9319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新細明體" pitchFamily="18" charset="-120"/>
              </a:defRPr>
            </a:lvl1pPr>
          </a:lstStyle>
          <a:p>
            <a:pPr>
              <a:defRPr/>
            </a:pPr>
            <a:fld id="{00066C9F-BDD6-4780-A3DF-DCBABC50D789}" type="slidenum">
              <a:rPr lang="zh-TW" altLang="en-US"/>
              <a:pPr>
                <a:defRPr/>
              </a:pPr>
              <a:t>‹#›</a:t>
            </a:fld>
            <a:endParaRPr lang="en-US" altLang="zh-TW"/>
          </a:p>
        </p:txBody>
      </p:sp>
    </p:spTree>
    <p:extLst>
      <p:ext uri="{BB962C8B-B14F-4D97-AF65-F5344CB8AC3E}">
        <p14:creationId xmlns:p14="http://schemas.microsoft.com/office/powerpoint/2010/main" val="3299840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ChangeArrowheads="1" noTextEdit="1"/>
          </p:cNvSpPr>
          <p:nvPr>
            <p:ph type="sldImg"/>
          </p:nvPr>
        </p:nvSpPr>
        <p:spPr>
          <a:ln/>
        </p:spPr>
      </p:sp>
      <p:sp>
        <p:nvSpPr>
          <p:cNvPr id="542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42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AC98582C-3509-40DA-BC4D-E99D22790859}" type="slidenum">
              <a:rPr lang="zh-TW" altLang="en-US" smtClean="0"/>
              <a:pPr/>
              <a:t>25</a:t>
            </a:fld>
            <a:endParaRPr lang="en-US" altLang="zh-TW" smtClean="0"/>
          </a:p>
        </p:txBody>
      </p:sp>
    </p:spTree>
    <p:extLst>
      <p:ext uri="{BB962C8B-B14F-4D97-AF65-F5344CB8AC3E}">
        <p14:creationId xmlns:p14="http://schemas.microsoft.com/office/powerpoint/2010/main" val="3085430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7848600" y="5943600"/>
            <a:ext cx="1066800" cy="412750"/>
          </a:xfrm>
          <a:prstGeom prst="rect">
            <a:avLst/>
          </a:prstGeom>
          <a:noFill/>
          <a:ln>
            <a:noFill/>
          </a:ln>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2100" i="1">
                <a:solidFill>
                  <a:srgbClr val="FFFFFF"/>
                </a:solidFill>
                <a:latin typeface="Arial Black" pitchFamily="34" charset="0"/>
              </a:rPr>
              <a:t>LOGO</a:t>
            </a:r>
          </a:p>
        </p:txBody>
      </p:sp>
      <p:sp>
        <p:nvSpPr>
          <p:cNvPr id="5" name="Freeform 60"/>
          <p:cNvSpPr>
            <a:spLocks/>
          </p:cNvSpPr>
          <p:nvPr userDrawn="1"/>
        </p:nvSpPr>
        <p:spPr bwMode="gray">
          <a:xfrm>
            <a:off x="381000" y="4265613"/>
            <a:ext cx="7781925" cy="2619375"/>
          </a:xfrm>
          <a:custGeom>
            <a:avLst/>
            <a:gdLst>
              <a:gd name="T0" fmla="*/ 2147483647 w 4902"/>
              <a:gd name="T1" fmla="*/ 2147483647 h 1650"/>
              <a:gd name="T2" fmla="*/ 2147483647 w 4902"/>
              <a:gd name="T3" fmla="*/ 2147483647 h 1650"/>
              <a:gd name="T4" fmla="*/ 2147483647 w 4902"/>
              <a:gd name="T5" fmla="*/ 2147483647 h 1650"/>
              <a:gd name="T6" fmla="*/ 2147483647 w 4902"/>
              <a:gd name="T7" fmla="*/ 2147483647 h 1650"/>
              <a:gd name="T8" fmla="*/ 2147483647 w 4902"/>
              <a:gd name="T9" fmla="*/ 0 h 1650"/>
              <a:gd name="T10" fmla="*/ 2147483647 w 4902"/>
              <a:gd name="T11" fmla="*/ 2147483647 h 1650"/>
              <a:gd name="T12" fmla="*/ 2147483647 w 4902"/>
              <a:gd name="T13" fmla="*/ 2147483647 h 1650"/>
              <a:gd name="T14" fmla="*/ 0 w 4902"/>
              <a:gd name="T15" fmla="*/ 2147483647 h 1650"/>
              <a:gd name="T16" fmla="*/ 2147483647 w 4902"/>
              <a:gd name="T17" fmla="*/ 2147483647 h 1650"/>
              <a:gd name="T18" fmla="*/ 2147483647 w 4902"/>
              <a:gd name="T19" fmla="*/ 2147483647 h 1650"/>
              <a:gd name="T20" fmla="*/ 2147483647 w 4902"/>
              <a:gd name="T21" fmla="*/ 2147483647 h 1650"/>
              <a:gd name="T22" fmla="*/ 2147483647 w 4902"/>
              <a:gd name="T23" fmla="*/ 2147483647 h 16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02" h="1650">
                <a:moveTo>
                  <a:pt x="432" y="1650"/>
                </a:moveTo>
                <a:cubicBezTo>
                  <a:pt x="432" y="1650"/>
                  <a:pt x="624" y="1650"/>
                  <a:pt x="816" y="1650"/>
                </a:cubicBezTo>
                <a:cubicBezTo>
                  <a:pt x="816" y="1650"/>
                  <a:pt x="384" y="1170"/>
                  <a:pt x="1056" y="642"/>
                </a:cubicBezTo>
                <a:cubicBezTo>
                  <a:pt x="1356" y="408"/>
                  <a:pt x="1711" y="269"/>
                  <a:pt x="2352" y="162"/>
                </a:cubicBezTo>
                <a:cubicBezTo>
                  <a:pt x="2993" y="55"/>
                  <a:pt x="4894" y="16"/>
                  <a:pt x="4902" y="0"/>
                </a:cubicBezTo>
                <a:lnTo>
                  <a:pt x="2400" y="66"/>
                </a:lnTo>
                <a:cubicBezTo>
                  <a:pt x="1727" y="141"/>
                  <a:pt x="1264" y="186"/>
                  <a:pt x="864" y="450"/>
                </a:cubicBezTo>
                <a:cubicBezTo>
                  <a:pt x="464" y="714"/>
                  <a:pt x="8" y="1450"/>
                  <a:pt x="0" y="1650"/>
                </a:cubicBezTo>
                <a:lnTo>
                  <a:pt x="816" y="1650"/>
                </a:lnTo>
                <a:lnTo>
                  <a:pt x="144" y="1650"/>
                </a:lnTo>
                <a:lnTo>
                  <a:pt x="576" y="1650"/>
                </a:lnTo>
                <a:lnTo>
                  <a:pt x="432" y="1650"/>
                </a:lnTo>
                <a:close/>
              </a:path>
            </a:pathLst>
          </a:custGeom>
          <a:solidFill>
            <a:srgbClr val="CC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Freeform 61"/>
          <p:cNvSpPr>
            <a:spLocks/>
          </p:cNvSpPr>
          <p:nvPr userDrawn="1"/>
        </p:nvSpPr>
        <p:spPr bwMode="gray">
          <a:xfrm>
            <a:off x="0" y="4065588"/>
            <a:ext cx="9161463" cy="2819400"/>
          </a:xfrm>
          <a:custGeom>
            <a:avLst/>
            <a:gdLst>
              <a:gd name="T0" fmla="*/ 0 w 5771"/>
              <a:gd name="T1" fmla="*/ 2147483647 h 1776"/>
              <a:gd name="T2" fmla="*/ 2147483647 w 5771"/>
              <a:gd name="T3" fmla="*/ 2147483647 h 1776"/>
              <a:gd name="T4" fmla="*/ 2147483647 w 5771"/>
              <a:gd name="T5" fmla="*/ 2147483647 h 1776"/>
              <a:gd name="T6" fmla="*/ 2147483647 w 5771"/>
              <a:gd name="T7" fmla="*/ 2147483647 h 1776"/>
              <a:gd name="T8" fmla="*/ 2147483647 w 5771"/>
              <a:gd name="T9" fmla="*/ 0 h 1776"/>
              <a:gd name="T10" fmla="*/ 2147483647 w 5771"/>
              <a:gd name="T11" fmla="*/ 2147483647 h 1776"/>
              <a:gd name="T12" fmla="*/ 2147483647 w 5771"/>
              <a:gd name="T13" fmla="*/ 2147483647 h 1776"/>
              <a:gd name="T14" fmla="*/ 2147483647 w 5771"/>
              <a:gd name="T15" fmla="*/ 2147483647 h 1776"/>
              <a:gd name="T16" fmla="*/ 2147483647 w 5771"/>
              <a:gd name="T17" fmla="*/ 2147483647 h 1776"/>
              <a:gd name="T18" fmla="*/ 2147483647 w 5771"/>
              <a:gd name="T19" fmla="*/ 2147483647 h 1776"/>
              <a:gd name="T20" fmla="*/ 0 w 5771"/>
              <a:gd name="T21" fmla="*/ 2147483647 h 1776"/>
              <a:gd name="T22" fmla="*/ 0 w 5771"/>
              <a:gd name="T23" fmla="*/ 2147483647 h 1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71" h="1776">
                <a:moveTo>
                  <a:pt x="0" y="1248"/>
                </a:moveTo>
                <a:cubicBezTo>
                  <a:pt x="157" y="883"/>
                  <a:pt x="482" y="625"/>
                  <a:pt x="954" y="441"/>
                </a:cubicBezTo>
                <a:cubicBezTo>
                  <a:pt x="1426" y="257"/>
                  <a:pt x="2096" y="208"/>
                  <a:pt x="2832" y="144"/>
                </a:cubicBezTo>
                <a:cubicBezTo>
                  <a:pt x="3563" y="84"/>
                  <a:pt x="4854" y="107"/>
                  <a:pt x="5343" y="83"/>
                </a:cubicBezTo>
                <a:cubicBezTo>
                  <a:pt x="5500" y="71"/>
                  <a:pt x="5732" y="23"/>
                  <a:pt x="5769" y="0"/>
                </a:cubicBezTo>
                <a:lnTo>
                  <a:pt x="5771" y="28"/>
                </a:lnTo>
                <a:cubicBezTo>
                  <a:pt x="5743" y="51"/>
                  <a:pt x="5593" y="111"/>
                  <a:pt x="5103" y="146"/>
                </a:cubicBezTo>
                <a:cubicBezTo>
                  <a:pt x="4638" y="179"/>
                  <a:pt x="3544" y="144"/>
                  <a:pt x="2832" y="240"/>
                </a:cubicBezTo>
                <a:cubicBezTo>
                  <a:pt x="2120" y="336"/>
                  <a:pt x="1464" y="464"/>
                  <a:pt x="1104" y="720"/>
                </a:cubicBezTo>
                <a:cubicBezTo>
                  <a:pt x="744" y="976"/>
                  <a:pt x="588" y="1407"/>
                  <a:pt x="672" y="1776"/>
                </a:cubicBezTo>
                <a:cubicBezTo>
                  <a:pt x="336" y="1776"/>
                  <a:pt x="0" y="1776"/>
                  <a:pt x="0" y="1776"/>
                </a:cubicBezTo>
                <a:cubicBezTo>
                  <a:pt x="0" y="1776"/>
                  <a:pt x="0" y="1248"/>
                  <a:pt x="0" y="12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7" name="Group 10"/>
          <p:cNvGrpSpPr>
            <a:grpSpLocks/>
          </p:cNvGrpSpPr>
          <p:nvPr userDrawn="1"/>
        </p:nvGrpSpPr>
        <p:grpSpPr bwMode="auto">
          <a:xfrm>
            <a:off x="107950" y="115888"/>
            <a:ext cx="1079500" cy="936625"/>
            <a:chOff x="3334" y="1071"/>
            <a:chExt cx="775" cy="711"/>
          </a:xfrm>
        </p:grpSpPr>
        <p:pic>
          <p:nvPicPr>
            <p:cNvPr id="8" name="Picture 11" descr="中區五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4" y="1071"/>
              <a:ext cx="775"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userDrawn="1"/>
          </p:nvSpPr>
          <p:spPr bwMode="auto">
            <a:xfrm>
              <a:off x="3568" y="1368"/>
              <a:ext cx="349" cy="17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TW" sz="2400" b="1" kern="10">
                  <a:solidFill>
                    <a:srgbClr val="FF0000"/>
                  </a:solidFill>
                  <a:effectLst>
                    <a:prstShdw prst="shdw12">
                      <a:srgbClr val="C0C0C0">
                        <a:alpha val="50000"/>
                      </a:srgbClr>
                    </a:prstShdw>
                  </a:effectLst>
                  <a:latin typeface="NSimSun"/>
                  <a:ea typeface="NSimSun"/>
                </a:rPr>
                <a:t>109</a:t>
              </a:r>
              <a:endParaRPr lang="zh-TW" altLang="en-US" sz="2400" b="1" kern="10">
                <a:solidFill>
                  <a:srgbClr val="FF0000"/>
                </a:solidFill>
                <a:effectLst>
                  <a:prstShdw prst="shdw12">
                    <a:srgbClr val="C0C0C0">
                      <a:alpha val="50000"/>
                    </a:srgbClr>
                  </a:prstShdw>
                </a:effectLst>
                <a:latin typeface="NSimSun"/>
                <a:ea typeface="NSimSun"/>
              </a:endParaRPr>
            </a:p>
          </p:txBody>
        </p:sp>
      </p:grpSp>
      <p:sp>
        <p:nvSpPr>
          <p:cNvPr id="3075" name="Rectangle 3"/>
          <p:cNvSpPr>
            <a:spLocks noGrp="1" noChangeArrowheads="1"/>
          </p:cNvSpPr>
          <p:nvPr>
            <p:ph type="subTitle" idx="1"/>
          </p:nvPr>
        </p:nvSpPr>
        <p:spPr bwMode="gray">
          <a:xfrm>
            <a:off x="2362200" y="3886200"/>
            <a:ext cx="4648200" cy="381000"/>
          </a:xfrm>
          <a:effectLst>
            <a:outerShdw dist="17961" dir="2700000" algn="ctr" rotWithShape="0">
              <a:srgbClr val="000000"/>
            </a:outerShdw>
          </a:effectLst>
        </p:spPr>
        <p:txBody>
          <a:bodyPr/>
          <a:lstStyle>
            <a:lvl1pPr marL="0" indent="0" algn="ctr">
              <a:buFont typeface="Wingdings" pitchFamily="2" charset="2"/>
              <a:buNone/>
              <a:defRPr sz="2200">
                <a:solidFill>
                  <a:srgbClr val="FFFFFF"/>
                </a:solidFill>
              </a:defRPr>
            </a:lvl1pPr>
          </a:lstStyle>
          <a:p>
            <a:pPr lvl="0"/>
            <a:r>
              <a:rPr lang="zh-TW" altLang="en-US" noProof="0"/>
              <a:t>按一下以編輯母片副標題樣式</a:t>
            </a:r>
            <a:endParaRPr lang="en-US" altLang="zh-TW" noProof="0"/>
          </a:p>
        </p:txBody>
      </p:sp>
      <p:sp>
        <p:nvSpPr>
          <p:cNvPr id="3074" name="Rectangle 2"/>
          <p:cNvSpPr>
            <a:spLocks noGrp="1" noChangeArrowheads="1"/>
          </p:cNvSpPr>
          <p:nvPr>
            <p:ph type="ctrTitle"/>
          </p:nvPr>
        </p:nvSpPr>
        <p:spPr>
          <a:xfrm>
            <a:off x="1143000" y="3124200"/>
            <a:ext cx="6858000" cy="609600"/>
          </a:xfrm>
          <a:effectLst>
            <a:outerShdw dist="17961" dir="2700000" algn="ctr" rotWithShape="0">
              <a:srgbClr val="000000"/>
            </a:outerShdw>
          </a:effectLst>
        </p:spPr>
        <p:txBody>
          <a:bodyPr/>
          <a:lstStyle>
            <a:lvl1pPr algn="ctr">
              <a:defRPr sz="3600" b="1">
                <a:solidFill>
                  <a:srgbClr val="FFFFFF"/>
                </a:solidFill>
              </a:defRPr>
            </a:lvl1pPr>
          </a:lstStyle>
          <a:p>
            <a:pPr lvl="0"/>
            <a:r>
              <a:rPr lang="zh-TW" altLang="en-US" noProof="0"/>
              <a:t>按一下以編輯母片標題樣式</a:t>
            </a:r>
            <a:endParaRPr lang="en-US" altLang="zh-TW" noProof="0"/>
          </a:p>
        </p:txBody>
      </p:sp>
      <p:sp>
        <p:nvSpPr>
          <p:cNvPr id="10" name="Rectangle 4"/>
          <p:cNvSpPr>
            <a:spLocks noGrp="1" noChangeArrowheads="1"/>
          </p:cNvSpPr>
          <p:nvPr>
            <p:ph type="dt" sz="half" idx="10"/>
          </p:nvPr>
        </p:nvSpPr>
        <p:spPr>
          <a:xfrm>
            <a:off x="152400" y="6553200"/>
            <a:ext cx="1981200" cy="244475"/>
          </a:xfrm>
        </p:spPr>
        <p:txBody>
          <a:bodyPr/>
          <a:lstStyle>
            <a:lvl1pPr>
              <a:defRPr sz="1200"/>
            </a:lvl1pPr>
          </a:lstStyle>
          <a:p>
            <a:pPr>
              <a:defRPr/>
            </a:pPr>
            <a:endParaRPr lang="en-US" altLang="zh-TW"/>
          </a:p>
        </p:txBody>
      </p:sp>
      <p:sp>
        <p:nvSpPr>
          <p:cNvPr id="11" name="Rectangle 6"/>
          <p:cNvSpPr>
            <a:spLocks noGrp="1" noChangeArrowheads="1"/>
          </p:cNvSpPr>
          <p:nvPr>
            <p:ph type="sldNum" sz="quarter" idx="11"/>
          </p:nvPr>
        </p:nvSpPr>
        <p:spPr>
          <a:xfrm>
            <a:off x="4724400" y="6553200"/>
            <a:ext cx="381000" cy="244475"/>
          </a:xfrm>
        </p:spPr>
        <p:txBody>
          <a:bodyPr/>
          <a:lstStyle>
            <a:lvl1pPr>
              <a:defRPr sz="1200"/>
            </a:lvl1pPr>
          </a:lstStyle>
          <a:p>
            <a:pPr>
              <a:defRPr/>
            </a:pPr>
            <a:fld id="{04D2A798-EEEF-41F6-BB62-A42B44796EBC}" type="slidenum">
              <a:rPr lang="en-US" altLang="zh-TW"/>
              <a:pPr>
                <a:defRPr/>
              </a:pPr>
              <a:t>‹#›</a:t>
            </a:fld>
            <a:endParaRPr lang="en-US" altLang="zh-TW"/>
          </a:p>
        </p:txBody>
      </p:sp>
    </p:spTree>
    <p:extLst>
      <p:ext uri="{BB962C8B-B14F-4D97-AF65-F5344CB8AC3E}">
        <p14:creationId xmlns:p14="http://schemas.microsoft.com/office/powerpoint/2010/main" val="373814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sldNum" sz="quarter" idx="10"/>
          </p:nvPr>
        </p:nvSpPr>
        <p:spPr>
          <a:ln/>
        </p:spPr>
        <p:txBody>
          <a:bodyPr/>
          <a:lstStyle>
            <a:lvl1pPr>
              <a:defRPr/>
            </a:lvl1pPr>
          </a:lstStyle>
          <a:p>
            <a:pPr>
              <a:defRPr/>
            </a:pPr>
            <a:fld id="{CCA4146C-FCE0-41E9-832C-8C733B68C769}"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67299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48450" y="152400"/>
            <a:ext cx="2114550" cy="6248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04800" y="152400"/>
            <a:ext cx="6191250" cy="6248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sldNum" sz="quarter" idx="10"/>
          </p:nvPr>
        </p:nvSpPr>
        <p:spPr>
          <a:ln/>
        </p:spPr>
        <p:txBody>
          <a:bodyPr/>
          <a:lstStyle>
            <a:lvl1pPr>
              <a:defRPr/>
            </a:lvl1pPr>
          </a:lstStyle>
          <a:p>
            <a:pPr>
              <a:defRPr/>
            </a:pPr>
            <a:fld id="{3C091D5F-391C-4D4D-8DA6-6BAC20D1A4BD}"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80843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423E85A-6225-4A74-9839-D7ABF52CCDAA}" type="slidenum">
              <a:rPr lang="en-US" altLang="zh-TW"/>
              <a:pPr>
                <a:defRPr/>
              </a:pPr>
              <a:t>‹#›</a:t>
            </a:fld>
            <a:endParaRPr lang="en-US" altLang="zh-TW"/>
          </a:p>
        </p:txBody>
      </p:sp>
      <p:sp>
        <p:nvSpPr>
          <p:cNvPr id="3"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53099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086600" cy="487363"/>
          </a:xfrm>
        </p:spPr>
        <p:txBody>
          <a:bodyPr/>
          <a:lstStyle/>
          <a:p>
            <a:r>
              <a:rPr lang="zh-TW" altLang="en-US"/>
              <a:t>按一下以編輯母片標題樣式</a:t>
            </a:r>
          </a:p>
        </p:txBody>
      </p:sp>
      <p:sp>
        <p:nvSpPr>
          <p:cNvPr id="3" name="表格版面配置區 2"/>
          <p:cNvSpPr>
            <a:spLocks noGrp="1"/>
          </p:cNvSpPr>
          <p:nvPr>
            <p:ph type="tbl" idx="1"/>
          </p:nvPr>
        </p:nvSpPr>
        <p:spPr>
          <a:xfrm>
            <a:off x="304800" y="1066800"/>
            <a:ext cx="8458200" cy="5334000"/>
          </a:xfrm>
        </p:spPr>
        <p:txBody>
          <a:bodyPr/>
          <a:lstStyle/>
          <a:p>
            <a:pPr lvl="0"/>
            <a:endParaRPr lang="zh-TW" alt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95622DE7-E960-4347-8331-D840D54A8F5C}"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974982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304800" y="152400"/>
            <a:ext cx="8458200" cy="6248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sldNum" sz="quarter" idx="10"/>
          </p:nvPr>
        </p:nvSpPr>
        <p:spPr>
          <a:ln/>
        </p:spPr>
        <p:txBody>
          <a:bodyPr/>
          <a:lstStyle>
            <a:lvl1pPr>
              <a:defRPr/>
            </a:lvl1pPr>
          </a:lstStyle>
          <a:p>
            <a:pPr>
              <a:defRPr/>
            </a:pPr>
            <a:fld id="{EE3A1109-0738-4653-B515-FDE463C48BC9}" type="slidenum">
              <a:rPr lang="en-US" altLang="zh-TW"/>
              <a:pPr>
                <a:defRPr/>
              </a:pPr>
              <a:t>‹#›</a:t>
            </a:fld>
            <a:endParaRPr lang="en-US" altLang="zh-TW"/>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5638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sldNum" sz="quarter" idx="10"/>
          </p:nvPr>
        </p:nvSpPr>
        <p:spPr>
          <a:ln/>
        </p:spPr>
        <p:txBody>
          <a:bodyPr/>
          <a:lstStyle>
            <a:lvl1pPr>
              <a:defRPr/>
            </a:lvl1pPr>
          </a:lstStyle>
          <a:p>
            <a:pPr>
              <a:defRPr/>
            </a:pPr>
            <a:fld id="{3183E78B-E437-41CC-A9FC-F453BB7C6A77}"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2444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p:cNvSpPr>
            <a:spLocks noGrp="1" noChangeArrowheads="1"/>
          </p:cNvSpPr>
          <p:nvPr>
            <p:ph type="sldNum" sz="quarter" idx="10"/>
          </p:nvPr>
        </p:nvSpPr>
        <p:spPr>
          <a:ln/>
        </p:spPr>
        <p:txBody>
          <a:bodyPr/>
          <a:lstStyle>
            <a:lvl1pPr>
              <a:defRPr/>
            </a:lvl1pPr>
          </a:lstStyle>
          <a:p>
            <a:pPr>
              <a:defRPr/>
            </a:pPr>
            <a:fld id="{AE11B05C-7AFD-45EF-A293-EE5BB5511659}" type="slidenum">
              <a:rPr lang="en-US" altLang="zh-TW"/>
              <a:pPr>
                <a:defRPr/>
              </a:pPr>
              <a:t>‹#›</a:t>
            </a:fld>
            <a:endParaRPr lang="en-US" altLang="zh-TW"/>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05909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048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sldNum" sz="quarter" idx="10"/>
          </p:nvPr>
        </p:nvSpPr>
        <p:spPr>
          <a:ln/>
        </p:spPr>
        <p:txBody>
          <a:bodyPr/>
          <a:lstStyle>
            <a:lvl1pPr>
              <a:defRPr/>
            </a:lvl1pPr>
          </a:lstStyle>
          <a:p>
            <a:pPr>
              <a:defRPr/>
            </a:pPr>
            <a:fld id="{465C16B5-A814-429D-8F72-33FCD6638E70}" type="slidenum">
              <a:rPr lang="en-US" altLang="zh-TW"/>
              <a:pPr>
                <a:defRPr/>
              </a:pPr>
              <a:t>‹#›</a:t>
            </a:fld>
            <a:endParaRPr lang="en-US" altLang="zh-TW"/>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70152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sldNum" sz="quarter" idx="10"/>
          </p:nvPr>
        </p:nvSpPr>
        <p:spPr>
          <a:ln/>
        </p:spPr>
        <p:txBody>
          <a:bodyPr/>
          <a:lstStyle>
            <a:lvl1pPr>
              <a:defRPr/>
            </a:lvl1pPr>
          </a:lstStyle>
          <a:p>
            <a:pPr>
              <a:defRPr/>
            </a:pPr>
            <a:fld id="{F925E96A-1261-4483-B793-D9321DAC58D6}" type="slidenum">
              <a:rPr lang="en-US" altLang="zh-TW"/>
              <a:pPr>
                <a:defRPr/>
              </a:pPr>
              <a:t>‹#›</a:t>
            </a:fld>
            <a:endParaRPr lang="en-US" altLang="zh-TW"/>
          </a:p>
        </p:txBody>
      </p:sp>
      <p:sp>
        <p:nvSpPr>
          <p:cNvPr id="8"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4275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sldNum" sz="quarter" idx="10"/>
          </p:nvPr>
        </p:nvSpPr>
        <p:spPr>
          <a:ln/>
        </p:spPr>
        <p:txBody>
          <a:bodyPr/>
          <a:lstStyle>
            <a:lvl1pPr>
              <a:defRPr/>
            </a:lvl1pPr>
          </a:lstStyle>
          <a:p>
            <a:pPr>
              <a:defRPr/>
            </a:pPr>
            <a:fld id="{B48674CE-ADD7-4738-93F2-ED130C62EA0B}" type="slidenum">
              <a:rPr lang="en-US" altLang="zh-TW"/>
              <a:pPr>
                <a:defRPr/>
              </a:pPr>
              <a:t>‹#›</a:t>
            </a:fld>
            <a:endParaRPr lang="en-US" altLang="zh-TW"/>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7493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Freeform 83"/>
          <p:cNvSpPr>
            <a:spLocks/>
          </p:cNvSpPr>
          <p:nvPr/>
        </p:nvSpPr>
        <p:spPr bwMode="gray">
          <a:xfrm>
            <a:off x="-3175" y="-9525"/>
            <a:ext cx="9146847" cy="1025525"/>
          </a:xfrm>
          <a:custGeom>
            <a:avLst/>
            <a:gdLst>
              <a:gd name="T0" fmla="*/ 2 w 5766"/>
              <a:gd name="T1" fmla="*/ 249 h 646"/>
              <a:gd name="T2" fmla="*/ 866 w 5766"/>
              <a:gd name="T3" fmla="*/ 140 h 646"/>
              <a:gd name="T4" fmla="*/ 3057 w 5766"/>
              <a:gd name="T5" fmla="*/ 233 h 646"/>
              <a:gd name="T6" fmla="*/ 4688 w 5766"/>
              <a:gd name="T7" fmla="*/ 582 h 646"/>
              <a:gd name="T8" fmla="*/ 5762 w 5766"/>
              <a:gd name="T9" fmla="*/ 608 h 646"/>
              <a:gd name="T10" fmla="*/ 5758 w 5766"/>
              <a:gd name="T11" fmla="*/ 4 h 646"/>
              <a:gd name="T12" fmla="*/ 47 w 5766"/>
              <a:gd name="T13" fmla="*/ 5 h 646"/>
              <a:gd name="T14" fmla="*/ 4 w 5766"/>
              <a:gd name="T15" fmla="*/ 3 h 646"/>
              <a:gd name="T16" fmla="*/ 2 w 5766"/>
              <a:gd name="T17" fmla="*/ 24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6" h="646">
                <a:moveTo>
                  <a:pt x="2" y="249"/>
                </a:moveTo>
                <a:cubicBezTo>
                  <a:pt x="3" y="251"/>
                  <a:pt x="241" y="180"/>
                  <a:pt x="866" y="140"/>
                </a:cubicBezTo>
                <a:cubicBezTo>
                  <a:pt x="1491" y="100"/>
                  <a:pt x="2404" y="136"/>
                  <a:pt x="3057" y="233"/>
                </a:cubicBezTo>
                <a:cubicBezTo>
                  <a:pt x="3710" y="330"/>
                  <a:pt x="4209" y="518"/>
                  <a:pt x="4688" y="582"/>
                </a:cubicBezTo>
                <a:cubicBezTo>
                  <a:pt x="5168" y="646"/>
                  <a:pt x="5369" y="613"/>
                  <a:pt x="5762" y="608"/>
                </a:cubicBezTo>
                <a:cubicBezTo>
                  <a:pt x="5766" y="308"/>
                  <a:pt x="5764" y="0"/>
                  <a:pt x="5758" y="4"/>
                </a:cubicBezTo>
                <a:cubicBezTo>
                  <a:pt x="2895" y="4"/>
                  <a:pt x="47" y="5"/>
                  <a:pt x="47" y="5"/>
                </a:cubicBezTo>
                <a:cubicBezTo>
                  <a:pt x="47" y="5"/>
                  <a:pt x="5" y="8"/>
                  <a:pt x="4" y="3"/>
                </a:cubicBezTo>
                <a:cubicBezTo>
                  <a:pt x="0" y="41"/>
                  <a:pt x="2" y="198"/>
                  <a:pt x="2" y="249"/>
                </a:cubicBezTo>
                <a:close/>
              </a:path>
            </a:pathLst>
          </a:custGeom>
          <a:blipFill dpi="0" rotWithShape="1">
            <a:blip r:embed="rId2" cstate="email"/>
            <a:srcRect/>
            <a:stretch>
              <a:fillRect l="3" r="-14498"/>
            </a:stretch>
          </a:blipFill>
          <a:ln>
            <a:noFill/>
          </a:ln>
          <a:effectLst/>
        </p:spPr>
        <p:txBody>
          <a:bodyPr/>
          <a:lstStyle/>
          <a:p>
            <a:pPr eaLnBrk="1" hangingPunct="1">
              <a:defRPr/>
            </a:pPr>
            <a:endParaRPr kumimoji="0" lang="zh-TW" altLang="en-US">
              <a:latin typeface="Arial" panose="020B0604020202020204" pitchFamily="34" charset="0"/>
              <a:ea typeface="+mn-ea"/>
            </a:endParaRPr>
          </a:p>
        </p:txBody>
      </p:sp>
      <p:sp>
        <p:nvSpPr>
          <p:cNvPr id="3" name="Rectangle 168"/>
          <p:cNvSpPr>
            <a:spLocks noChangeArrowheads="1"/>
          </p:cNvSpPr>
          <p:nvPr/>
        </p:nvSpPr>
        <p:spPr bwMode="ltGray">
          <a:xfrm>
            <a:off x="0" y="723900"/>
            <a:ext cx="9144000" cy="123825"/>
          </a:xfrm>
          <a:prstGeom prst="rect">
            <a:avLst/>
          </a:prstGeom>
          <a:solidFill>
            <a:schemeClr val="hlink">
              <a:alpha val="50195"/>
            </a:schemeClr>
          </a:solidFill>
          <a:ln>
            <a:noFill/>
          </a:ln>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zh-TW" altLang="zh-TW"/>
          </a:p>
        </p:txBody>
      </p:sp>
      <p:sp>
        <p:nvSpPr>
          <p:cNvPr id="4" name="Freeform 126"/>
          <p:cNvSpPr>
            <a:spLocks/>
          </p:cNvSpPr>
          <p:nvPr/>
        </p:nvSpPr>
        <p:spPr bwMode="gray">
          <a:xfrm>
            <a:off x="-12700" y="342900"/>
            <a:ext cx="6032500"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5" name="Line 184"/>
          <p:cNvSpPr>
            <a:spLocks noChangeShapeType="1"/>
          </p:cNvSpPr>
          <p:nvPr/>
        </p:nvSpPr>
        <p:spPr bwMode="auto">
          <a:xfrm>
            <a:off x="8386763" y="0"/>
            <a:ext cx="0" cy="7239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zh-TW" altLang="en-US"/>
          </a:p>
        </p:txBody>
      </p:sp>
      <p:cxnSp>
        <p:nvCxnSpPr>
          <p:cNvPr id="6" name="直線接點 2"/>
          <p:cNvCxnSpPr>
            <a:cxnSpLocks noChangeShapeType="1"/>
          </p:cNvCxnSpPr>
          <p:nvPr/>
        </p:nvCxnSpPr>
        <p:spPr bwMode="auto">
          <a:xfrm>
            <a:off x="3175" y="728663"/>
            <a:ext cx="79883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7" name="Picture 14" descr="! Logo_108中區五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0"/>
            <a:ext cx="900112" cy="842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投影片編號版面配置區 2"/>
          <p:cNvSpPr>
            <a:spLocks noGrp="1"/>
          </p:cNvSpPr>
          <p:nvPr>
            <p:ph type="sldNum" sz="quarter" idx="10"/>
          </p:nvPr>
        </p:nvSpPr>
        <p:spPr/>
        <p:txBody>
          <a:bodyPr/>
          <a:lstStyle>
            <a:lvl1pPr>
              <a:defRPr/>
            </a:lvl1pPr>
          </a:lstStyle>
          <a:p>
            <a:pPr>
              <a:defRPr/>
            </a:pPr>
            <a:fld id="{4DA822DE-675F-4758-BA70-960835C141CB}" type="slidenum">
              <a:rPr lang="en-US" altLang="zh-TW"/>
              <a:pPr>
                <a:defRPr/>
              </a:pPr>
              <a:t>‹#›</a:t>
            </a:fld>
            <a:endParaRPr lang="en-US" altLang="zh-TW"/>
          </a:p>
        </p:txBody>
      </p:sp>
      <p:sp>
        <p:nvSpPr>
          <p:cNvPr id="9" name="日期版面配置區 3"/>
          <p:cNvSpPr>
            <a:spLocks noGrp="1"/>
          </p:cNvSpPr>
          <p:nvPr>
            <p:ph type="dt" sz="half" idx="11"/>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69760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Freeform 83"/>
          <p:cNvSpPr>
            <a:spLocks/>
          </p:cNvSpPr>
          <p:nvPr/>
        </p:nvSpPr>
        <p:spPr bwMode="gray">
          <a:xfrm>
            <a:off x="-3175" y="-9525"/>
            <a:ext cx="9146847" cy="1025525"/>
          </a:xfrm>
          <a:custGeom>
            <a:avLst/>
            <a:gdLst>
              <a:gd name="T0" fmla="*/ 2 w 5766"/>
              <a:gd name="T1" fmla="*/ 249 h 646"/>
              <a:gd name="T2" fmla="*/ 866 w 5766"/>
              <a:gd name="T3" fmla="*/ 140 h 646"/>
              <a:gd name="T4" fmla="*/ 3057 w 5766"/>
              <a:gd name="T5" fmla="*/ 233 h 646"/>
              <a:gd name="T6" fmla="*/ 4688 w 5766"/>
              <a:gd name="T7" fmla="*/ 582 h 646"/>
              <a:gd name="T8" fmla="*/ 5762 w 5766"/>
              <a:gd name="T9" fmla="*/ 608 h 646"/>
              <a:gd name="T10" fmla="*/ 5758 w 5766"/>
              <a:gd name="T11" fmla="*/ 4 h 646"/>
              <a:gd name="T12" fmla="*/ 47 w 5766"/>
              <a:gd name="T13" fmla="*/ 5 h 646"/>
              <a:gd name="T14" fmla="*/ 4 w 5766"/>
              <a:gd name="T15" fmla="*/ 3 h 646"/>
              <a:gd name="T16" fmla="*/ 2 w 5766"/>
              <a:gd name="T17" fmla="*/ 24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6" h="646">
                <a:moveTo>
                  <a:pt x="2" y="249"/>
                </a:moveTo>
                <a:cubicBezTo>
                  <a:pt x="3" y="251"/>
                  <a:pt x="241" y="180"/>
                  <a:pt x="866" y="140"/>
                </a:cubicBezTo>
                <a:cubicBezTo>
                  <a:pt x="1491" y="100"/>
                  <a:pt x="2404" y="136"/>
                  <a:pt x="3057" y="233"/>
                </a:cubicBezTo>
                <a:cubicBezTo>
                  <a:pt x="3710" y="330"/>
                  <a:pt x="4209" y="518"/>
                  <a:pt x="4688" y="582"/>
                </a:cubicBezTo>
                <a:cubicBezTo>
                  <a:pt x="5168" y="646"/>
                  <a:pt x="5369" y="613"/>
                  <a:pt x="5762" y="608"/>
                </a:cubicBezTo>
                <a:cubicBezTo>
                  <a:pt x="5766" y="308"/>
                  <a:pt x="5764" y="0"/>
                  <a:pt x="5758" y="4"/>
                </a:cubicBezTo>
                <a:cubicBezTo>
                  <a:pt x="2895" y="4"/>
                  <a:pt x="47" y="5"/>
                  <a:pt x="47" y="5"/>
                </a:cubicBezTo>
                <a:cubicBezTo>
                  <a:pt x="47" y="5"/>
                  <a:pt x="5" y="8"/>
                  <a:pt x="4" y="3"/>
                </a:cubicBezTo>
                <a:cubicBezTo>
                  <a:pt x="0" y="41"/>
                  <a:pt x="2" y="198"/>
                  <a:pt x="2" y="249"/>
                </a:cubicBezTo>
                <a:close/>
              </a:path>
            </a:pathLst>
          </a:custGeom>
          <a:blipFill dpi="0" rotWithShape="1">
            <a:blip r:embed="rId2" cstate="email"/>
            <a:srcRect/>
            <a:stretch>
              <a:fillRect l="3" r="-14498"/>
            </a:stretch>
          </a:blipFill>
          <a:ln>
            <a:noFill/>
          </a:ln>
          <a:effectLst/>
        </p:spPr>
        <p:txBody>
          <a:bodyPr/>
          <a:lstStyle/>
          <a:p>
            <a:pPr eaLnBrk="1" hangingPunct="1">
              <a:defRPr/>
            </a:pPr>
            <a:endParaRPr kumimoji="0" lang="zh-TW" altLang="en-US">
              <a:latin typeface="Arial" panose="020B0604020202020204" pitchFamily="34" charset="0"/>
              <a:ea typeface="+mn-ea"/>
            </a:endParaRPr>
          </a:p>
        </p:txBody>
      </p:sp>
      <p:sp>
        <p:nvSpPr>
          <p:cNvPr id="6" name="Rectangle 168"/>
          <p:cNvSpPr>
            <a:spLocks noChangeArrowheads="1"/>
          </p:cNvSpPr>
          <p:nvPr/>
        </p:nvSpPr>
        <p:spPr bwMode="ltGray">
          <a:xfrm>
            <a:off x="0" y="723900"/>
            <a:ext cx="9144000" cy="123825"/>
          </a:xfrm>
          <a:prstGeom prst="rect">
            <a:avLst/>
          </a:prstGeom>
          <a:solidFill>
            <a:schemeClr val="hlink">
              <a:alpha val="50195"/>
            </a:schemeClr>
          </a:solidFill>
          <a:ln>
            <a:noFill/>
          </a:ln>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zh-TW" altLang="zh-TW"/>
          </a:p>
        </p:txBody>
      </p:sp>
      <p:sp>
        <p:nvSpPr>
          <p:cNvPr id="7" name="Freeform 126"/>
          <p:cNvSpPr>
            <a:spLocks/>
          </p:cNvSpPr>
          <p:nvPr/>
        </p:nvSpPr>
        <p:spPr bwMode="gray">
          <a:xfrm>
            <a:off x="-12700" y="342900"/>
            <a:ext cx="6032500"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8" name="Line 184"/>
          <p:cNvSpPr>
            <a:spLocks noChangeShapeType="1"/>
          </p:cNvSpPr>
          <p:nvPr/>
        </p:nvSpPr>
        <p:spPr bwMode="auto">
          <a:xfrm>
            <a:off x="8386763" y="0"/>
            <a:ext cx="0" cy="7239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zh-TW" altLang="en-US"/>
          </a:p>
        </p:txBody>
      </p:sp>
      <p:cxnSp>
        <p:nvCxnSpPr>
          <p:cNvPr id="9" name="直線接點 2"/>
          <p:cNvCxnSpPr>
            <a:cxnSpLocks noChangeShapeType="1"/>
          </p:cNvCxnSpPr>
          <p:nvPr/>
        </p:nvCxnSpPr>
        <p:spPr bwMode="auto">
          <a:xfrm>
            <a:off x="3175" y="728663"/>
            <a:ext cx="79883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10" name="Picture 15" descr="! Logo_108中區五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0"/>
            <a:ext cx="900112" cy="842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頁尾版面配置區 4"/>
          <p:cNvSpPr>
            <a:spLocks noGrp="1"/>
          </p:cNvSpPr>
          <p:nvPr>
            <p:ph type="ftr" sz="quarter" idx="10"/>
          </p:nvPr>
        </p:nvSpPr>
        <p:spPr>
          <a:xfrm>
            <a:off x="5778500" y="6530975"/>
            <a:ext cx="2133600" cy="244475"/>
          </a:xfrm>
          <a:prstGeom prst="rect">
            <a:avLst/>
          </a:prstGeom>
        </p:spPr>
        <p:txBody>
          <a:bodyPr/>
          <a:lstStyle>
            <a:lvl1pPr eaLnBrk="1" hangingPunct="1">
              <a:defRPr kumimoji="0">
                <a:latin typeface="Arial" pitchFamily="34" charset="0"/>
                <a:ea typeface="+mn-ea"/>
              </a:defRPr>
            </a:lvl1pPr>
          </a:lstStyle>
          <a:p>
            <a:pPr>
              <a:defRPr/>
            </a:pPr>
            <a:r>
              <a:rPr lang="en-US" altLang="zh-TW"/>
              <a:t>www.themegallery.com</a:t>
            </a:r>
          </a:p>
        </p:txBody>
      </p:sp>
      <p:sp>
        <p:nvSpPr>
          <p:cNvPr id="12" name="投影片編號版面配置區 5"/>
          <p:cNvSpPr>
            <a:spLocks noGrp="1"/>
          </p:cNvSpPr>
          <p:nvPr>
            <p:ph type="sldNum" sz="quarter" idx="11"/>
          </p:nvPr>
        </p:nvSpPr>
        <p:spPr/>
        <p:txBody>
          <a:bodyPr/>
          <a:lstStyle>
            <a:lvl1pPr>
              <a:defRPr/>
            </a:lvl1pPr>
          </a:lstStyle>
          <a:p>
            <a:pPr>
              <a:defRPr/>
            </a:pPr>
            <a:fld id="{80F4CC13-9D1C-49E7-93DF-32951C633EFC}" type="slidenum">
              <a:rPr lang="en-US" altLang="zh-TW"/>
              <a:pPr>
                <a:defRPr/>
              </a:pPr>
              <a:t>‹#›</a:t>
            </a:fld>
            <a:endParaRPr lang="en-US" altLang="zh-TW"/>
          </a:p>
        </p:txBody>
      </p:sp>
      <p:sp>
        <p:nvSpPr>
          <p:cNvPr id="13" name="日期版面配置區 6"/>
          <p:cNvSpPr>
            <a:spLocks noGrp="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7242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Freeform 83"/>
          <p:cNvSpPr>
            <a:spLocks/>
          </p:cNvSpPr>
          <p:nvPr/>
        </p:nvSpPr>
        <p:spPr bwMode="gray">
          <a:xfrm>
            <a:off x="-3175" y="-9525"/>
            <a:ext cx="9146847" cy="1025525"/>
          </a:xfrm>
          <a:custGeom>
            <a:avLst/>
            <a:gdLst>
              <a:gd name="T0" fmla="*/ 2 w 5766"/>
              <a:gd name="T1" fmla="*/ 249 h 646"/>
              <a:gd name="T2" fmla="*/ 866 w 5766"/>
              <a:gd name="T3" fmla="*/ 140 h 646"/>
              <a:gd name="T4" fmla="*/ 3057 w 5766"/>
              <a:gd name="T5" fmla="*/ 233 h 646"/>
              <a:gd name="T6" fmla="*/ 4688 w 5766"/>
              <a:gd name="T7" fmla="*/ 582 h 646"/>
              <a:gd name="T8" fmla="*/ 5762 w 5766"/>
              <a:gd name="T9" fmla="*/ 608 h 646"/>
              <a:gd name="T10" fmla="*/ 5758 w 5766"/>
              <a:gd name="T11" fmla="*/ 4 h 646"/>
              <a:gd name="T12" fmla="*/ 47 w 5766"/>
              <a:gd name="T13" fmla="*/ 5 h 646"/>
              <a:gd name="T14" fmla="*/ 4 w 5766"/>
              <a:gd name="T15" fmla="*/ 3 h 646"/>
              <a:gd name="T16" fmla="*/ 2 w 5766"/>
              <a:gd name="T17" fmla="*/ 24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6" h="646">
                <a:moveTo>
                  <a:pt x="2" y="249"/>
                </a:moveTo>
                <a:cubicBezTo>
                  <a:pt x="3" y="251"/>
                  <a:pt x="241" y="180"/>
                  <a:pt x="866" y="140"/>
                </a:cubicBezTo>
                <a:cubicBezTo>
                  <a:pt x="1491" y="100"/>
                  <a:pt x="2404" y="136"/>
                  <a:pt x="3057" y="233"/>
                </a:cubicBezTo>
                <a:cubicBezTo>
                  <a:pt x="3710" y="330"/>
                  <a:pt x="4209" y="518"/>
                  <a:pt x="4688" y="582"/>
                </a:cubicBezTo>
                <a:cubicBezTo>
                  <a:pt x="5168" y="646"/>
                  <a:pt x="5369" y="613"/>
                  <a:pt x="5762" y="608"/>
                </a:cubicBezTo>
                <a:cubicBezTo>
                  <a:pt x="5766" y="308"/>
                  <a:pt x="5764" y="0"/>
                  <a:pt x="5758" y="4"/>
                </a:cubicBezTo>
                <a:cubicBezTo>
                  <a:pt x="2895" y="4"/>
                  <a:pt x="47" y="5"/>
                  <a:pt x="47" y="5"/>
                </a:cubicBezTo>
                <a:cubicBezTo>
                  <a:pt x="47" y="5"/>
                  <a:pt x="5" y="8"/>
                  <a:pt x="4" y="3"/>
                </a:cubicBezTo>
                <a:cubicBezTo>
                  <a:pt x="0" y="41"/>
                  <a:pt x="2" y="198"/>
                  <a:pt x="2" y="249"/>
                </a:cubicBezTo>
                <a:close/>
              </a:path>
            </a:pathLst>
          </a:custGeom>
          <a:blipFill dpi="0" rotWithShape="1">
            <a:blip r:embed="rId2" cstate="email"/>
            <a:srcRect/>
            <a:stretch>
              <a:fillRect l="3" r="-14498"/>
            </a:stretch>
          </a:blipFill>
          <a:ln>
            <a:noFill/>
          </a:ln>
          <a:effectLst/>
        </p:spPr>
        <p:txBody>
          <a:bodyPr/>
          <a:lstStyle/>
          <a:p>
            <a:pPr eaLnBrk="1" hangingPunct="1">
              <a:defRPr/>
            </a:pPr>
            <a:endParaRPr kumimoji="0" lang="zh-TW" altLang="en-US">
              <a:latin typeface="Arial" panose="020B0604020202020204" pitchFamily="34" charset="0"/>
              <a:ea typeface="+mn-ea"/>
            </a:endParaRPr>
          </a:p>
        </p:txBody>
      </p:sp>
      <p:sp>
        <p:nvSpPr>
          <p:cNvPr id="6" name="Rectangle 168"/>
          <p:cNvSpPr>
            <a:spLocks noChangeArrowheads="1"/>
          </p:cNvSpPr>
          <p:nvPr/>
        </p:nvSpPr>
        <p:spPr bwMode="ltGray">
          <a:xfrm>
            <a:off x="0" y="723900"/>
            <a:ext cx="9144000" cy="123825"/>
          </a:xfrm>
          <a:prstGeom prst="rect">
            <a:avLst/>
          </a:prstGeom>
          <a:solidFill>
            <a:schemeClr val="hlink">
              <a:alpha val="50195"/>
            </a:schemeClr>
          </a:solidFill>
          <a:ln>
            <a:noFill/>
          </a:ln>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zh-TW" altLang="zh-TW"/>
          </a:p>
        </p:txBody>
      </p:sp>
      <p:sp>
        <p:nvSpPr>
          <p:cNvPr id="7" name="Freeform 126"/>
          <p:cNvSpPr>
            <a:spLocks/>
          </p:cNvSpPr>
          <p:nvPr/>
        </p:nvSpPr>
        <p:spPr bwMode="gray">
          <a:xfrm>
            <a:off x="-12700" y="342900"/>
            <a:ext cx="6032500"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8" name="Line 184"/>
          <p:cNvSpPr>
            <a:spLocks noChangeShapeType="1"/>
          </p:cNvSpPr>
          <p:nvPr/>
        </p:nvSpPr>
        <p:spPr bwMode="auto">
          <a:xfrm>
            <a:off x="8386763" y="0"/>
            <a:ext cx="0" cy="7239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zh-TW" altLang="en-US"/>
          </a:p>
        </p:txBody>
      </p:sp>
      <p:cxnSp>
        <p:nvCxnSpPr>
          <p:cNvPr id="9" name="直線接點 2"/>
          <p:cNvCxnSpPr>
            <a:cxnSpLocks noChangeShapeType="1"/>
          </p:cNvCxnSpPr>
          <p:nvPr/>
        </p:nvCxnSpPr>
        <p:spPr bwMode="auto">
          <a:xfrm>
            <a:off x="3175" y="728663"/>
            <a:ext cx="79883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10" name="Picture 15" descr="! Logo_108中區五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0"/>
            <a:ext cx="900112" cy="842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頁尾版面配置區 4"/>
          <p:cNvSpPr>
            <a:spLocks noGrp="1"/>
          </p:cNvSpPr>
          <p:nvPr>
            <p:ph type="ftr" sz="quarter" idx="10"/>
          </p:nvPr>
        </p:nvSpPr>
        <p:spPr>
          <a:xfrm>
            <a:off x="5778500" y="6530975"/>
            <a:ext cx="2133600" cy="244475"/>
          </a:xfrm>
          <a:prstGeom prst="rect">
            <a:avLst/>
          </a:prstGeom>
        </p:spPr>
        <p:txBody>
          <a:bodyPr/>
          <a:lstStyle>
            <a:lvl1pPr eaLnBrk="1" hangingPunct="1">
              <a:defRPr kumimoji="0">
                <a:latin typeface="Arial" pitchFamily="34" charset="0"/>
                <a:ea typeface="+mn-ea"/>
              </a:defRPr>
            </a:lvl1pPr>
          </a:lstStyle>
          <a:p>
            <a:pPr>
              <a:defRPr/>
            </a:pPr>
            <a:r>
              <a:rPr lang="en-US" altLang="zh-TW"/>
              <a:t>www.themegallery.com</a:t>
            </a:r>
          </a:p>
        </p:txBody>
      </p:sp>
      <p:sp>
        <p:nvSpPr>
          <p:cNvPr id="12" name="投影片編號版面配置區 5"/>
          <p:cNvSpPr>
            <a:spLocks noGrp="1"/>
          </p:cNvSpPr>
          <p:nvPr>
            <p:ph type="sldNum" sz="quarter" idx="11"/>
          </p:nvPr>
        </p:nvSpPr>
        <p:spPr/>
        <p:txBody>
          <a:bodyPr/>
          <a:lstStyle>
            <a:lvl1pPr>
              <a:defRPr/>
            </a:lvl1pPr>
          </a:lstStyle>
          <a:p>
            <a:pPr>
              <a:defRPr/>
            </a:pPr>
            <a:fld id="{912C3770-4D17-40BB-B7B5-5A831205E7AC}" type="slidenum">
              <a:rPr lang="en-US" altLang="zh-TW"/>
              <a:pPr>
                <a:defRPr/>
              </a:pPr>
              <a:t>‹#›</a:t>
            </a:fld>
            <a:endParaRPr lang="en-US" altLang="zh-TW"/>
          </a:p>
        </p:txBody>
      </p:sp>
      <p:sp>
        <p:nvSpPr>
          <p:cNvPr id="13" name="日期版面配置區 6"/>
          <p:cNvSpPr>
            <a:spLocks noGrp="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20489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 name="Freeform 83"/>
          <p:cNvSpPr>
            <a:spLocks/>
          </p:cNvSpPr>
          <p:nvPr/>
        </p:nvSpPr>
        <p:spPr bwMode="gray">
          <a:xfrm>
            <a:off x="-3175" y="-9525"/>
            <a:ext cx="9146847" cy="1025525"/>
          </a:xfrm>
          <a:custGeom>
            <a:avLst/>
            <a:gdLst>
              <a:gd name="T0" fmla="*/ 2 w 5766"/>
              <a:gd name="T1" fmla="*/ 249 h 646"/>
              <a:gd name="T2" fmla="*/ 866 w 5766"/>
              <a:gd name="T3" fmla="*/ 140 h 646"/>
              <a:gd name="T4" fmla="*/ 3057 w 5766"/>
              <a:gd name="T5" fmla="*/ 233 h 646"/>
              <a:gd name="T6" fmla="*/ 4688 w 5766"/>
              <a:gd name="T7" fmla="*/ 582 h 646"/>
              <a:gd name="T8" fmla="*/ 5762 w 5766"/>
              <a:gd name="T9" fmla="*/ 608 h 646"/>
              <a:gd name="T10" fmla="*/ 5758 w 5766"/>
              <a:gd name="T11" fmla="*/ 4 h 646"/>
              <a:gd name="T12" fmla="*/ 47 w 5766"/>
              <a:gd name="T13" fmla="*/ 5 h 646"/>
              <a:gd name="T14" fmla="*/ 4 w 5766"/>
              <a:gd name="T15" fmla="*/ 3 h 646"/>
              <a:gd name="T16" fmla="*/ 2 w 5766"/>
              <a:gd name="T17" fmla="*/ 24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6" h="646">
                <a:moveTo>
                  <a:pt x="2" y="249"/>
                </a:moveTo>
                <a:cubicBezTo>
                  <a:pt x="3" y="251"/>
                  <a:pt x="241" y="180"/>
                  <a:pt x="866" y="140"/>
                </a:cubicBezTo>
                <a:cubicBezTo>
                  <a:pt x="1491" y="100"/>
                  <a:pt x="2404" y="136"/>
                  <a:pt x="3057" y="233"/>
                </a:cubicBezTo>
                <a:cubicBezTo>
                  <a:pt x="3710" y="330"/>
                  <a:pt x="4209" y="518"/>
                  <a:pt x="4688" y="582"/>
                </a:cubicBezTo>
                <a:cubicBezTo>
                  <a:pt x="5168" y="646"/>
                  <a:pt x="5369" y="613"/>
                  <a:pt x="5762" y="608"/>
                </a:cubicBezTo>
                <a:cubicBezTo>
                  <a:pt x="5766" y="308"/>
                  <a:pt x="5764" y="0"/>
                  <a:pt x="5758" y="4"/>
                </a:cubicBezTo>
                <a:cubicBezTo>
                  <a:pt x="2895" y="4"/>
                  <a:pt x="47" y="5"/>
                  <a:pt x="47" y="5"/>
                </a:cubicBezTo>
                <a:cubicBezTo>
                  <a:pt x="47" y="5"/>
                  <a:pt x="5" y="8"/>
                  <a:pt x="4" y="3"/>
                </a:cubicBezTo>
                <a:cubicBezTo>
                  <a:pt x="0" y="41"/>
                  <a:pt x="2" y="198"/>
                  <a:pt x="2" y="249"/>
                </a:cubicBezTo>
                <a:close/>
              </a:path>
            </a:pathLst>
          </a:custGeom>
          <a:blipFill dpi="0" rotWithShape="1">
            <a:blip r:embed="rId16" cstate="email"/>
            <a:srcRect/>
            <a:stretch>
              <a:fillRect l="3" r="-14498"/>
            </a:stretch>
          </a:blipFill>
          <a:ln>
            <a:noFill/>
          </a:ln>
          <a:effectLst/>
        </p:spPr>
        <p:txBody>
          <a:bodyPr/>
          <a:lstStyle/>
          <a:p>
            <a:pPr eaLnBrk="1" hangingPunct="1">
              <a:defRPr/>
            </a:pPr>
            <a:endParaRPr kumimoji="0" lang="zh-TW" altLang="en-US">
              <a:latin typeface="Arial" panose="020B0604020202020204" pitchFamily="34" charset="0"/>
              <a:ea typeface="+mn-ea"/>
            </a:endParaRPr>
          </a:p>
        </p:txBody>
      </p:sp>
      <p:sp>
        <p:nvSpPr>
          <p:cNvPr id="1029" name="Rectangle 168"/>
          <p:cNvSpPr>
            <a:spLocks noChangeArrowheads="1"/>
          </p:cNvSpPr>
          <p:nvPr/>
        </p:nvSpPr>
        <p:spPr bwMode="ltGray">
          <a:xfrm>
            <a:off x="0" y="723900"/>
            <a:ext cx="9144000" cy="123825"/>
          </a:xfrm>
          <a:prstGeom prst="rect">
            <a:avLst/>
          </a:prstGeom>
          <a:solidFill>
            <a:schemeClr val="hlink">
              <a:alpha val="50195"/>
            </a:schemeClr>
          </a:solidFill>
          <a:ln>
            <a:noFill/>
          </a:ln>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kumimoji="0" lang="zh-TW" altLang="zh-TW"/>
          </a:p>
        </p:txBody>
      </p:sp>
      <p:sp>
        <p:nvSpPr>
          <p:cNvPr id="1030" name="Freeform 126"/>
          <p:cNvSpPr>
            <a:spLocks/>
          </p:cNvSpPr>
          <p:nvPr/>
        </p:nvSpPr>
        <p:spPr bwMode="gray">
          <a:xfrm>
            <a:off x="-12700" y="342900"/>
            <a:ext cx="6032500"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 name="Rectangle 6"/>
          <p:cNvSpPr>
            <a:spLocks noGrp="1" noChangeArrowheads="1"/>
          </p:cNvSpPr>
          <p:nvPr>
            <p:ph type="sldNum" sz="quarter" idx="4"/>
          </p:nvPr>
        </p:nvSpPr>
        <p:spPr bwMode="gray">
          <a:xfrm>
            <a:off x="3886200" y="6505575"/>
            <a:ext cx="838200" cy="2619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0" sz="1000">
                <a:ea typeface="新細明體" pitchFamily="18" charset="-120"/>
              </a:defRPr>
            </a:lvl1pPr>
          </a:lstStyle>
          <a:p>
            <a:pPr>
              <a:defRPr/>
            </a:pPr>
            <a:fld id="{0C90B499-56E5-4A24-A9C9-A0C674C30590}" type="slidenum">
              <a:rPr lang="en-US" altLang="zh-TW"/>
              <a:pPr>
                <a:defRPr/>
              </a:pPr>
              <a:t>‹#›</a:t>
            </a:fld>
            <a:endParaRPr lang="en-US" altLang="zh-TW"/>
          </a:p>
        </p:txBody>
      </p:sp>
      <p:sp>
        <p:nvSpPr>
          <p:cNvPr id="1028" name="Rectangle 4"/>
          <p:cNvSpPr>
            <a:spLocks noGrp="1" noChangeArrowheads="1"/>
          </p:cNvSpPr>
          <p:nvPr>
            <p:ph type="dt" sz="half" idx="2"/>
          </p:nvPr>
        </p:nvSpPr>
        <p:spPr bwMode="gray">
          <a:xfrm>
            <a:off x="381000" y="6505575"/>
            <a:ext cx="1905000" cy="2619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0" sz="1000">
                <a:latin typeface="Arial" pitchFamily="34" charset="0"/>
                <a:ea typeface="新細明體" pitchFamily="18" charset="-120"/>
              </a:defRPr>
            </a:lvl1pPr>
          </a:lstStyle>
          <a:p>
            <a:pPr>
              <a:defRPr/>
            </a:pPr>
            <a:endParaRPr lang="en-US" altLang="zh-TW"/>
          </a:p>
        </p:txBody>
      </p:sp>
      <p:sp>
        <p:nvSpPr>
          <p:cNvPr id="1033" name="Rectangle 2"/>
          <p:cNvSpPr>
            <a:spLocks noGrp="1" noChangeArrowheads="1"/>
          </p:cNvSpPr>
          <p:nvPr>
            <p:ph type="title"/>
          </p:nvPr>
        </p:nvSpPr>
        <p:spPr bwMode="gray">
          <a:xfrm>
            <a:off x="304800" y="152400"/>
            <a:ext cx="7086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34" name="Rectangle 3"/>
          <p:cNvSpPr>
            <a:spLocks noGrp="1" noChangeArrowheads="1"/>
          </p:cNvSpPr>
          <p:nvPr>
            <p:ph type="body" idx="1"/>
          </p:nvPr>
        </p:nvSpPr>
        <p:spPr bwMode="black">
          <a:xfrm>
            <a:off x="304800" y="10668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5" name="Line 184"/>
          <p:cNvSpPr>
            <a:spLocks noChangeShapeType="1"/>
          </p:cNvSpPr>
          <p:nvPr/>
        </p:nvSpPr>
        <p:spPr bwMode="auto">
          <a:xfrm>
            <a:off x="8386763" y="0"/>
            <a:ext cx="0" cy="7239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zh-TW" altLang="en-US"/>
          </a:p>
        </p:txBody>
      </p:sp>
      <p:cxnSp>
        <p:nvCxnSpPr>
          <p:cNvPr id="1036" name="直線接點 2"/>
          <p:cNvCxnSpPr>
            <a:cxnSpLocks noChangeShapeType="1"/>
          </p:cNvCxnSpPr>
          <p:nvPr/>
        </p:nvCxnSpPr>
        <p:spPr bwMode="auto">
          <a:xfrm>
            <a:off x="3175" y="728663"/>
            <a:ext cx="79883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nvGrpSpPr>
          <p:cNvPr id="1037" name="Group 17"/>
          <p:cNvGrpSpPr>
            <a:grpSpLocks/>
          </p:cNvGrpSpPr>
          <p:nvPr userDrawn="1"/>
        </p:nvGrpSpPr>
        <p:grpSpPr bwMode="auto">
          <a:xfrm>
            <a:off x="8316913" y="9525"/>
            <a:ext cx="817562" cy="827088"/>
            <a:chOff x="5288" y="6"/>
            <a:chExt cx="466" cy="476"/>
          </a:xfrm>
        </p:grpSpPr>
        <p:pic>
          <p:nvPicPr>
            <p:cNvPr id="1038" name="Picture 15" descr="中區五專"/>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288" y="6"/>
              <a:ext cx="466" cy="476"/>
            </a:xfrm>
            <a:prstGeom prst="rect">
              <a:avLst/>
            </a:prstGeom>
            <a:blipFill dpi="0" rotWithShape="1">
              <a:blip r:embed="rId18"/>
              <a:srcRect/>
              <a:tile tx="0" ty="0" sx="100000" sy="100000" flip="none" algn="tl"/>
            </a:blipFill>
            <a:ln w="9525">
              <a:solidFill>
                <a:schemeClr val="bg1"/>
              </a:solidFill>
              <a:miter lim="800000"/>
              <a:headEnd/>
              <a:tailEnd/>
            </a:ln>
          </p:spPr>
        </p:pic>
        <p:sp>
          <p:nvSpPr>
            <p:cNvPr id="1039" name="WordArt 16"/>
            <p:cNvSpPr>
              <a:spLocks noChangeArrowheads="1" noChangeShapeType="1" noTextEdit="1"/>
            </p:cNvSpPr>
            <p:nvPr userDrawn="1"/>
          </p:nvSpPr>
          <p:spPr bwMode="auto">
            <a:xfrm>
              <a:off x="5429" y="205"/>
              <a:ext cx="210" cy="1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TW" sz="2400" b="1" kern="10">
                  <a:solidFill>
                    <a:srgbClr val="FF0000"/>
                  </a:solidFill>
                  <a:effectLst>
                    <a:prstShdw prst="shdw12">
                      <a:srgbClr val="C0C0C0">
                        <a:alpha val="50000"/>
                      </a:srgbClr>
                    </a:prstShdw>
                  </a:effectLst>
                  <a:latin typeface="NSimSun"/>
                  <a:ea typeface="NSimSun"/>
                </a:rPr>
                <a:t>109</a:t>
              </a:r>
              <a:endParaRPr lang="zh-TW" altLang="en-US" sz="2400" b="1" kern="10">
                <a:solidFill>
                  <a:srgbClr val="FF0000"/>
                </a:solidFill>
                <a:effectLst>
                  <a:prstShdw prst="shdw12">
                    <a:srgbClr val="C0C0C0">
                      <a:alpha val="50000"/>
                    </a:srgbClr>
                  </a:prstShdw>
                </a:effectLst>
                <a:latin typeface="NSimSun"/>
                <a:ea typeface="NSimSun"/>
              </a:endParaRPr>
            </a:p>
          </p:txBody>
        </p:sp>
      </p:grpSp>
    </p:spTree>
  </p:cSld>
  <p:clrMap bg1="lt1" tx1="dk1" bg2="lt2" tx2="dk2" accent1="accent1" accent2="accent2" accent3="accent3" accent4="accent4" accent5="accent5" accent6="accent6" hlink="hlink" folHlink="folHlink"/>
  <p:sldLayoutIdLst>
    <p:sldLayoutId id="2147483897" r:id="rId1"/>
    <p:sldLayoutId id="2147483887" r:id="rId2"/>
    <p:sldLayoutId id="2147483888" r:id="rId3"/>
    <p:sldLayoutId id="2147483889" r:id="rId4"/>
    <p:sldLayoutId id="2147483890" r:id="rId5"/>
    <p:sldLayoutId id="2147483891" r:id="rId6"/>
    <p:sldLayoutId id="2147483898" r:id="rId7"/>
    <p:sldLayoutId id="2147483899" r:id="rId8"/>
    <p:sldLayoutId id="2147483900" r:id="rId9"/>
    <p:sldLayoutId id="2147483892" r:id="rId10"/>
    <p:sldLayoutId id="2147483893" r:id="rId11"/>
    <p:sldLayoutId id="2147483894" r:id="rId12"/>
    <p:sldLayoutId id="2147483895" r:id="rId13"/>
    <p:sldLayoutId id="214748389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___1.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details.xl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career.jente.edu.t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CXF8KrWl-Q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woo.Tu.7"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字方塊 2"/>
          <p:cNvSpPr txBox="1">
            <a:spLocks noChangeArrowheads="1"/>
          </p:cNvSpPr>
          <p:nvPr/>
        </p:nvSpPr>
        <p:spPr bwMode="auto">
          <a:xfrm>
            <a:off x="2411413" y="4941888"/>
            <a:ext cx="60483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7300" indent="-12573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sz="2400" b="1" dirty="0">
                <a:latin typeface="Times New Roman" pitchFamily="18" charset="0"/>
                <a:ea typeface="標楷體" pitchFamily="65" charset="-120"/>
                <a:cs typeface="Times New Roman" pitchFamily="18" charset="0"/>
              </a:rPr>
              <a:t>主講人：</a:t>
            </a:r>
            <a:r>
              <a:rPr kumimoji="0" lang="en-US" altLang="zh-TW" sz="2400" b="1" dirty="0">
                <a:latin typeface="Times New Roman" pitchFamily="18" charset="0"/>
                <a:ea typeface="標楷體" pitchFamily="65" charset="-120"/>
                <a:cs typeface="Times New Roman" pitchFamily="18" charset="0"/>
              </a:rPr>
              <a:t>109</a:t>
            </a:r>
            <a:r>
              <a:rPr kumimoji="0" lang="zh-TW" altLang="en-US" sz="2400" b="1" dirty="0">
                <a:latin typeface="Times New Roman" pitchFamily="18" charset="0"/>
                <a:ea typeface="標楷體" pitchFamily="65" charset="-120"/>
                <a:cs typeface="Times New Roman" pitchFamily="18" charset="0"/>
              </a:rPr>
              <a:t>學年度中區五專聯合免試入學招生委員會</a:t>
            </a:r>
            <a:endParaRPr kumimoji="0" lang="en-US" altLang="zh-TW" sz="2400" b="1" dirty="0">
              <a:latin typeface="Times New Roman" pitchFamily="18" charset="0"/>
              <a:ea typeface="標楷體" pitchFamily="65" charset="-120"/>
              <a:cs typeface="Times New Roman" pitchFamily="18" charset="0"/>
            </a:endParaRPr>
          </a:p>
          <a:p>
            <a:pPr eaLnBrk="1" hangingPunct="1"/>
            <a:endParaRPr kumimoji="0" lang="en-US" altLang="zh-TW" sz="1000" b="1" dirty="0">
              <a:latin typeface="Times New Roman" pitchFamily="18" charset="0"/>
              <a:ea typeface="標楷體" pitchFamily="65" charset="-120"/>
              <a:cs typeface="Times New Roman" pitchFamily="18" charset="0"/>
            </a:endParaRPr>
          </a:p>
          <a:p>
            <a:pPr eaLnBrk="1" hangingPunct="1"/>
            <a:r>
              <a:rPr kumimoji="0" lang="zh-TW" altLang="en-US" sz="2400" b="1" dirty="0">
                <a:latin typeface="Times New Roman" pitchFamily="18" charset="0"/>
                <a:ea typeface="標楷體" pitchFamily="65" charset="-120"/>
                <a:cs typeface="Times New Roman" pitchFamily="18" charset="0"/>
              </a:rPr>
              <a:t>           仁德醫護管理專科學校  </a:t>
            </a:r>
            <a:r>
              <a:rPr kumimoji="0" lang="zh-TW" altLang="en-US" sz="2400" b="1" dirty="0" smtClean="0">
                <a:latin typeface="Times New Roman" pitchFamily="18" charset="0"/>
                <a:ea typeface="標楷體" pitchFamily="65" charset="-120"/>
                <a:cs typeface="Times New Roman" pitchFamily="18" charset="0"/>
              </a:rPr>
              <a:t>王國恩 老師</a:t>
            </a:r>
            <a:endParaRPr kumimoji="0" lang="zh-TW" altLang="en-US" sz="2400" b="1" dirty="0">
              <a:latin typeface="Times New Roman" pitchFamily="18" charset="0"/>
              <a:ea typeface="標楷體" pitchFamily="65" charset="-120"/>
              <a:cs typeface="Times New Roman" pitchFamily="18" charset="0"/>
            </a:endParaRPr>
          </a:p>
        </p:txBody>
      </p:sp>
      <p:sp>
        <p:nvSpPr>
          <p:cNvPr id="7174" name="Text Box 6"/>
          <p:cNvSpPr txBox="1">
            <a:spLocks noChangeArrowheads="1"/>
          </p:cNvSpPr>
          <p:nvPr/>
        </p:nvSpPr>
        <p:spPr bwMode="auto">
          <a:xfrm>
            <a:off x="900113" y="1700213"/>
            <a:ext cx="7416800" cy="1920875"/>
          </a:xfrm>
          <a:prstGeom prst="rect">
            <a:avLst/>
          </a:prstGeom>
          <a:noFill/>
          <a:ln>
            <a:noFill/>
          </a:ln>
          <a:effectLst/>
        </p:spPr>
        <p:txBody>
          <a:bodyPr>
            <a:spAutoFit/>
          </a:bodyPr>
          <a:lstStyle/>
          <a:p>
            <a:pPr algn="ctr" eaLnBrk="1" hangingPunct="1">
              <a:lnSpc>
                <a:spcPct val="150000"/>
              </a:lnSpc>
              <a:spcBef>
                <a:spcPct val="50000"/>
              </a:spcBef>
              <a:defRPr/>
            </a:pPr>
            <a:r>
              <a:rPr lang="en-US" altLang="zh-TW" sz="4000" b="1">
                <a:solidFill>
                  <a:srgbClr val="FF0000"/>
                </a:solidFill>
                <a:effectLst>
                  <a:outerShdw blurRad="38100" dist="38100" dir="2700000" algn="tl">
                    <a:srgbClr val="C0C0C0"/>
                  </a:outerShdw>
                </a:effectLst>
                <a:latin typeface="微軟正黑體" pitchFamily="34" charset="-120"/>
                <a:ea typeface="微軟正黑體" pitchFamily="34" charset="-120"/>
              </a:rPr>
              <a:t>109</a:t>
            </a:r>
            <a:r>
              <a:rPr lang="zh-TW" altLang="en-US" sz="4000" b="1">
                <a:solidFill>
                  <a:srgbClr val="FF0000"/>
                </a:solidFill>
                <a:effectLst>
                  <a:outerShdw blurRad="38100" dist="38100" dir="2700000" algn="tl">
                    <a:srgbClr val="C0C0C0"/>
                  </a:outerShdw>
                </a:effectLst>
                <a:latin typeface="微軟正黑體" pitchFamily="34" charset="-120"/>
                <a:ea typeface="微軟正黑體" pitchFamily="34" charset="-120"/>
              </a:rPr>
              <a:t>學年度五專免試入學</a:t>
            </a:r>
            <a:br>
              <a:rPr lang="zh-TW" altLang="en-US" sz="4000" b="1">
                <a:solidFill>
                  <a:srgbClr val="FF0000"/>
                </a:solidFill>
                <a:effectLst>
                  <a:outerShdw blurRad="38100" dist="38100" dir="2700000" algn="tl">
                    <a:srgbClr val="C0C0C0"/>
                  </a:outerShdw>
                </a:effectLst>
                <a:latin typeface="微軟正黑體" pitchFamily="34" charset="-120"/>
                <a:ea typeface="微軟正黑體" pitchFamily="34" charset="-120"/>
              </a:rPr>
            </a:br>
            <a:r>
              <a:rPr lang="zh-TW" altLang="en-US" sz="4000" b="1">
                <a:solidFill>
                  <a:srgbClr val="FF0000"/>
                </a:solidFill>
                <a:effectLst>
                  <a:outerShdw blurRad="38100" dist="38100" dir="2700000" algn="tl">
                    <a:srgbClr val="C0C0C0"/>
                  </a:outerShdw>
                </a:effectLst>
                <a:latin typeface="微軟正黑體" pitchFamily="34" charset="-120"/>
                <a:ea typeface="微軟正黑體" pitchFamily="34" charset="-120"/>
              </a:rPr>
              <a:t>報名與積分採計說明</a:t>
            </a:r>
            <a:endParaRPr lang="en-US" altLang="zh-TW" sz="4000" b="1">
              <a:solidFill>
                <a:srgbClr val="FF0000"/>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noChangeArrowheads="1"/>
          </p:cNvSpPr>
          <p:nvPr>
            <p:ph type="title"/>
          </p:nvPr>
        </p:nvSpPr>
        <p:spPr>
          <a:xfrm>
            <a:off x="304800" y="152400"/>
            <a:ext cx="7580313" cy="487363"/>
          </a:xfrm>
        </p:spPr>
        <p:txBody>
          <a:bodyPr/>
          <a:lstStyle/>
          <a:p>
            <a:r>
              <a:rPr lang="en-US" altLang="zh-TW" sz="4000" b="1" smtClean="0">
                <a:solidFill>
                  <a:srgbClr val="660066"/>
                </a:solidFill>
                <a:latin typeface="標楷體" pitchFamily="65" charset="-120"/>
                <a:ea typeface="標楷體" pitchFamily="65" charset="-120"/>
              </a:rPr>
              <a:t>109</a:t>
            </a:r>
            <a:r>
              <a:rPr lang="zh-TW" altLang="en-US" sz="4000" b="1" smtClean="0">
                <a:solidFill>
                  <a:srgbClr val="660066"/>
                </a:solidFill>
                <a:latin typeface="標楷體" pitchFamily="65" charset="-120"/>
                <a:ea typeface="標楷體" pitchFamily="65" charset="-120"/>
              </a:rPr>
              <a:t>學年度五專免試入學管道</a:t>
            </a:r>
            <a:endParaRPr lang="en-US" altLang="zh-TW" sz="4000" b="1" smtClean="0">
              <a:solidFill>
                <a:srgbClr val="660066"/>
              </a:solidFill>
              <a:latin typeface="標楷體" pitchFamily="65" charset="-120"/>
              <a:ea typeface="標楷體" pitchFamily="65" charset="-120"/>
            </a:endParaRPr>
          </a:p>
        </p:txBody>
      </p:sp>
      <p:grpSp>
        <p:nvGrpSpPr>
          <p:cNvPr id="12291" name="Group 20"/>
          <p:cNvGrpSpPr>
            <a:grpSpLocks/>
          </p:cNvGrpSpPr>
          <p:nvPr/>
        </p:nvGrpSpPr>
        <p:grpSpPr bwMode="auto">
          <a:xfrm>
            <a:off x="468313" y="1052513"/>
            <a:ext cx="8207375" cy="4995862"/>
            <a:chOff x="295" y="663"/>
            <a:chExt cx="5170" cy="3147"/>
          </a:xfrm>
        </p:grpSpPr>
        <p:sp>
          <p:nvSpPr>
            <p:cNvPr id="12292" name="AutoShape 11"/>
            <p:cNvSpPr>
              <a:spLocks noChangeAspect="1" noChangeArrowheads="1"/>
            </p:cNvSpPr>
            <p:nvPr/>
          </p:nvSpPr>
          <p:spPr bwMode="auto">
            <a:xfrm>
              <a:off x="295" y="663"/>
              <a:ext cx="5170" cy="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12293" name="AutoShape 12"/>
            <p:cNvSpPr>
              <a:spLocks noChangeArrowheads="1"/>
            </p:cNvSpPr>
            <p:nvPr/>
          </p:nvSpPr>
          <p:spPr bwMode="auto">
            <a:xfrm>
              <a:off x="408" y="888"/>
              <a:ext cx="2135" cy="1124"/>
            </a:xfrm>
            <a:prstGeom prst="roundRect">
              <a:avLst>
                <a:gd name="adj" fmla="val 16667"/>
              </a:avLst>
            </a:prstGeom>
            <a:gradFill rotWithShape="1">
              <a:gsLst>
                <a:gs pos="0">
                  <a:srgbClr val="FFFFFF"/>
                </a:gs>
                <a:gs pos="100000">
                  <a:srgbClr val="FFCC99"/>
                </a:gs>
              </a:gsLst>
              <a:lin ang="5400000" scaled="1"/>
            </a:gradFill>
            <a:ln w="12700">
              <a:solidFill>
                <a:srgbClr val="000000"/>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200000"/>
                </a:lnSpc>
                <a:spcBef>
                  <a:spcPts val="2400"/>
                </a:spcBef>
              </a:pPr>
              <a:r>
                <a:rPr lang="zh-TW" altLang="en-US" sz="2600" b="1">
                  <a:latin typeface="標楷體" pitchFamily="65" charset="-120"/>
                  <a:ea typeface="標楷體" pitchFamily="65" charset="-120"/>
                </a:rPr>
                <a:t>國中教育會考</a:t>
              </a:r>
            </a:p>
            <a:p>
              <a:pPr algn="ctr" eaLnBrk="1" hangingPunct="1">
                <a:lnSpc>
                  <a:spcPct val="120000"/>
                </a:lnSpc>
              </a:pPr>
              <a:r>
                <a:rPr lang="en-US" altLang="zh-TW" sz="2200" b="1">
                  <a:solidFill>
                    <a:srgbClr val="FF0000"/>
                  </a:solidFill>
                  <a:latin typeface="標楷體" pitchFamily="65" charset="-120"/>
                  <a:ea typeface="標楷體" pitchFamily="65" charset="-120"/>
                </a:rPr>
                <a:t>109.5.16~109.5.17</a:t>
              </a:r>
              <a:endParaRPr lang="en-US" altLang="zh-TW" sz="2200"/>
            </a:p>
          </p:txBody>
        </p:sp>
        <p:sp>
          <p:nvSpPr>
            <p:cNvPr id="12294" name="AutoShape 13"/>
            <p:cNvSpPr>
              <a:spLocks noChangeArrowheads="1"/>
            </p:cNvSpPr>
            <p:nvPr/>
          </p:nvSpPr>
          <p:spPr bwMode="auto">
            <a:xfrm>
              <a:off x="3217" y="888"/>
              <a:ext cx="2135" cy="1124"/>
            </a:xfrm>
            <a:prstGeom prst="roundRect">
              <a:avLst>
                <a:gd name="adj" fmla="val 16667"/>
              </a:avLst>
            </a:prstGeom>
            <a:gradFill rotWithShape="1">
              <a:gsLst>
                <a:gs pos="0">
                  <a:srgbClr val="FFFFFF"/>
                </a:gs>
                <a:gs pos="100000">
                  <a:srgbClr val="FFCCCC"/>
                </a:gs>
              </a:gsLst>
              <a:lin ang="5400000" scaled="1"/>
            </a:gradFill>
            <a:ln w="12700">
              <a:solidFill>
                <a:srgbClr val="000000"/>
              </a:solidFill>
              <a:round/>
              <a:headEnd/>
              <a:tailEnd/>
            </a:ln>
          </p:spPr>
          <p:txBody>
            <a:bodyPr lIns="18000" rIns="18000"/>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125000"/>
                </a:lnSpc>
                <a:spcBef>
                  <a:spcPts val="1600"/>
                </a:spcBef>
              </a:pPr>
              <a:r>
                <a:rPr lang="zh-TW" altLang="en-US" sz="2400" b="1">
                  <a:latin typeface="標楷體" pitchFamily="65" charset="-120"/>
                  <a:ea typeface="標楷體" pitchFamily="65" charset="-120"/>
                </a:rPr>
                <a:t>全國五專優先免試入學</a:t>
              </a:r>
            </a:p>
            <a:p>
              <a:pPr algn="ctr" eaLnBrk="1" hangingPunct="1">
                <a:lnSpc>
                  <a:spcPct val="90000"/>
                </a:lnSpc>
                <a:spcBef>
                  <a:spcPct val="30000"/>
                </a:spcBef>
              </a:pPr>
              <a:r>
                <a:rPr lang="en-US" altLang="zh-TW" sz="2200" b="1">
                  <a:solidFill>
                    <a:srgbClr val="FF0000"/>
                  </a:solidFill>
                  <a:latin typeface="標楷體" pitchFamily="65" charset="-120"/>
                  <a:ea typeface="標楷體" pitchFamily="65" charset="-120"/>
                </a:rPr>
                <a:t>109.5.18~109.6.15</a:t>
              </a:r>
            </a:p>
            <a:p>
              <a:pPr algn="ctr" eaLnBrk="1" hangingPunct="1">
                <a:lnSpc>
                  <a:spcPct val="90000"/>
                </a:lnSpc>
                <a:spcBef>
                  <a:spcPct val="30000"/>
                </a:spcBef>
              </a:pPr>
              <a:r>
                <a:rPr lang="zh-TW" altLang="en-US" sz="2000" b="1">
                  <a:solidFill>
                    <a:srgbClr val="0000FF"/>
                  </a:solidFill>
                  <a:latin typeface="標楷體" pitchFamily="65" charset="-120"/>
                  <a:ea typeface="標楷體" pitchFamily="65" charset="-120"/>
                </a:rPr>
                <a:t>招生名額：</a:t>
              </a:r>
              <a:r>
                <a:rPr lang="en-US" altLang="zh-TW" sz="2000" b="1">
                  <a:solidFill>
                    <a:srgbClr val="0000FF"/>
                  </a:solidFill>
                  <a:latin typeface="標楷體" pitchFamily="65" charset="-120"/>
                  <a:ea typeface="標楷體" pitchFamily="65" charset="-120"/>
                </a:rPr>
                <a:t>60%~100%</a:t>
              </a:r>
              <a:r>
                <a:rPr lang="zh-TW" altLang="en-US" sz="2000" b="1">
                  <a:solidFill>
                    <a:srgbClr val="0000FF"/>
                  </a:solidFill>
                  <a:latin typeface="標楷體" pitchFamily="65" charset="-120"/>
                  <a:ea typeface="標楷體" pitchFamily="65" charset="-120"/>
                </a:rPr>
                <a:t/>
              </a:r>
              <a:br>
                <a:rPr lang="zh-TW" altLang="en-US" sz="2000" b="1">
                  <a:solidFill>
                    <a:srgbClr val="0000FF"/>
                  </a:solidFill>
                  <a:latin typeface="標楷體" pitchFamily="65" charset="-120"/>
                  <a:ea typeface="標楷體" pitchFamily="65" charset="-120"/>
                </a:rPr>
              </a:br>
              <a:r>
                <a:rPr lang="en-US" altLang="zh-TW" sz="2000" b="1">
                  <a:solidFill>
                    <a:srgbClr val="0000FF"/>
                  </a:solidFill>
                  <a:latin typeface="標楷體" pitchFamily="65" charset="-120"/>
                  <a:ea typeface="標楷體" pitchFamily="65" charset="-120"/>
                </a:rPr>
                <a:t>(</a:t>
              </a:r>
              <a:r>
                <a:rPr lang="zh-TW" altLang="en-US" sz="2000" b="1">
                  <a:solidFill>
                    <a:srgbClr val="0000FF"/>
                  </a:solidFill>
                  <a:latin typeface="標楷體" pitchFamily="65" charset="-120"/>
                  <a:ea typeface="標楷體" pitchFamily="65" charset="-120"/>
                </a:rPr>
                <a:t>各校自訂提撥</a:t>
              </a:r>
              <a:r>
                <a:rPr lang="en-US" altLang="zh-TW" sz="2000" b="1">
                  <a:solidFill>
                    <a:srgbClr val="0000FF"/>
                  </a:solidFill>
                  <a:latin typeface="標楷體" pitchFamily="65" charset="-120"/>
                  <a:ea typeface="標楷體" pitchFamily="65" charset="-120"/>
                </a:rPr>
                <a:t>)</a:t>
              </a:r>
              <a:endParaRPr lang="en-US" altLang="zh-TW" sz="2000" b="1"/>
            </a:p>
          </p:txBody>
        </p:sp>
        <p:sp>
          <p:nvSpPr>
            <p:cNvPr id="12295" name="AutoShape 14"/>
            <p:cNvSpPr>
              <a:spLocks noChangeArrowheads="1"/>
            </p:cNvSpPr>
            <p:nvPr/>
          </p:nvSpPr>
          <p:spPr bwMode="auto">
            <a:xfrm>
              <a:off x="3217" y="2574"/>
              <a:ext cx="2135" cy="1124"/>
            </a:xfrm>
            <a:prstGeom prst="roundRect">
              <a:avLst>
                <a:gd name="adj" fmla="val 16667"/>
              </a:avLst>
            </a:prstGeom>
            <a:gradFill rotWithShape="1">
              <a:gsLst>
                <a:gs pos="0">
                  <a:srgbClr val="FFFFFF"/>
                </a:gs>
                <a:gs pos="100000">
                  <a:srgbClr val="CCFF99"/>
                </a:gs>
              </a:gsLst>
              <a:lin ang="5400000" scaled="1"/>
            </a:gradFill>
            <a:ln w="12700">
              <a:solidFill>
                <a:srgbClr val="000000"/>
              </a:solidFill>
              <a:round/>
              <a:headEnd/>
              <a:tailEnd/>
            </a:ln>
          </p:spPr>
          <p:txBody>
            <a:bodyPr lIns="18000" rIns="18000"/>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2400" b="1">
                  <a:latin typeface="標楷體" pitchFamily="65" charset="-120"/>
                  <a:ea typeface="標楷體" pitchFamily="65" charset="-120"/>
                </a:rPr>
                <a:t>全國五專聯合免試入學</a:t>
              </a:r>
              <a:r>
                <a:rPr lang="zh-TW" altLang="en-US" sz="2000" b="1">
                  <a:latin typeface="標楷體" pitchFamily="65" charset="-120"/>
                  <a:ea typeface="標楷體" pitchFamily="65" charset="-120"/>
                </a:rPr>
                <a:t>－北中南三區</a:t>
              </a:r>
            </a:p>
            <a:p>
              <a:pPr algn="ctr" eaLnBrk="1" hangingPunct="1">
                <a:lnSpc>
                  <a:spcPct val="110000"/>
                </a:lnSpc>
                <a:spcBef>
                  <a:spcPct val="10000"/>
                </a:spcBef>
              </a:pPr>
              <a:r>
                <a:rPr lang="en-US" altLang="zh-TW" sz="2200" b="1">
                  <a:solidFill>
                    <a:srgbClr val="FF0000"/>
                  </a:solidFill>
                  <a:latin typeface="標楷體" pitchFamily="65" charset="-120"/>
                  <a:ea typeface="標楷體" pitchFamily="65" charset="-120"/>
                </a:rPr>
                <a:t>109.6.18~109.7.13</a:t>
              </a:r>
            </a:p>
            <a:p>
              <a:pPr algn="ctr" eaLnBrk="1" hangingPunct="1">
                <a:lnSpc>
                  <a:spcPct val="90000"/>
                </a:lnSpc>
                <a:spcBef>
                  <a:spcPct val="10000"/>
                </a:spcBef>
              </a:pPr>
              <a:r>
                <a:rPr lang="zh-TW" altLang="en-US" b="1">
                  <a:solidFill>
                    <a:srgbClr val="0000FF"/>
                  </a:solidFill>
                  <a:latin typeface="標楷體" pitchFamily="65" charset="-120"/>
                  <a:ea typeface="標楷體" pitchFamily="65" charset="-120"/>
                </a:rPr>
                <a:t>招生名額：各校提撥後餘額</a:t>
              </a:r>
              <a:br>
                <a:rPr lang="zh-TW" altLang="en-US" b="1">
                  <a:solidFill>
                    <a:srgbClr val="0000FF"/>
                  </a:solidFill>
                  <a:latin typeface="標楷體" pitchFamily="65" charset="-120"/>
                  <a:ea typeface="標楷體" pitchFamily="65" charset="-120"/>
                </a:rPr>
              </a:br>
              <a:r>
                <a:rPr lang="zh-TW" altLang="en-US" b="1">
                  <a:solidFill>
                    <a:srgbClr val="0000FF"/>
                  </a:solidFill>
                  <a:latin typeface="標楷體" pitchFamily="65" charset="-120"/>
                  <a:ea typeface="標楷體" pitchFamily="65" charset="-120"/>
                </a:rPr>
                <a:t>         </a:t>
              </a:r>
              <a:r>
                <a:rPr lang="en-US" altLang="zh-TW" b="1">
                  <a:solidFill>
                    <a:srgbClr val="0000FF"/>
                  </a:solidFill>
                  <a:latin typeface="標楷體" pitchFamily="65" charset="-120"/>
                  <a:ea typeface="標楷體" pitchFamily="65" charset="-120"/>
                </a:rPr>
                <a:t>+</a:t>
              </a:r>
              <a:r>
                <a:rPr lang="zh-TW" altLang="en-US" b="1">
                  <a:solidFill>
                    <a:srgbClr val="0000FF"/>
                  </a:solidFill>
                  <a:latin typeface="標楷體" pitchFamily="65" charset="-120"/>
                  <a:ea typeface="標楷體" pitchFamily="65" charset="-120"/>
                </a:rPr>
                <a:t>優免回流名額</a:t>
              </a:r>
            </a:p>
          </p:txBody>
        </p:sp>
        <p:sp>
          <p:nvSpPr>
            <p:cNvPr id="12296" name="AutoShape 15"/>
            <p:cNvSpPr>
              <a:spLocks noChangeArrowheads="1"/>
            </p:cNvSpPr>
            <p:nvPr/>
          </p:nvSpPr>
          <p:spPr bwMode="auto">
            <a:xfrm>
              <a:off x="408" y="2574"/>
              <a:ext cx="2134" cy="1124"/>
            </a:xfrm>
            <a:prstGeom prst="roundRect">
              <a:avLst>
                <a:gd name="adj" fmla="val 16667"/>
              </a:avLst>
            </a:prstGeom>
            <a:gradFill rotWithShape="1">
              <a:gsLst>
                <a:gs pos="0">
                  <a:srgbClr val="FFFFFF"/>
                </a:gs>
                <a:gs pos="100000">
                  <a:srgbClr val="CCFFFF"/>
                </a:gs>
              </a:gsLst>
              <a:lin ang="5400000" scaled="1"/>
            </a:gradFill>
            <a:ln w="12700">
              <a:solidFill>
                <a:srgbClr val="000000"/>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200000"/>
                </a:lnSpc>
                <a:spcBef>
                  <a:spcPts val="2400"/>
                </a:spcBef>
              </a:pPr>
              <a:r>
                <a:rPr lang="zh-TW" altLang="en-US" sz="2400" b="1">
                  <a:latin typeface="標楷體" pitchFamily="65" charset="-120"/>
                  <a:ea typeface="標楷體" pitchFamily="65" charset="-120"/>
                </a:rPr>
                <a:t>五專各校辦理續招</a:t>
              </a:r>
            </a:p>
            <a:p>
              <a:pPr algn="ctr" eaLnBrk="1" hangingPunct="1">
                <a:lnSpc>
                  <a:spcPct val="120000"/>
                </a:lnSpc>
              </a:pPr>
              <a:r>
                <a:rPr lang="en-US" altLang="zh-TW" sz="2200" b="1">
                  <a:solidFill>
                    <a:srgbClr val="FF0000"/>
                  </a:solidFill>
                  <a:latin typeface="標楷體" pitchFamily="65" charset="-120"/>
                  <a:ea typeface="標楷體" pitchFamily="65" charset="-120"/>
                </a:rPr>
                <a:t>109.7.14~109.7.28</a:t>
              </a:r>
              <a:endParaRPr lang="en-US" altLang="zh-TW" sz="2200"/>
            </a:p>
          </p:txBody>
        </p:sp>
        <p:sp>
          <p:nvSpPr>
            <p:cNvPr id="12297" name="Line 16"/>
            <p:cNvSpPr>
              <a:spLocks noChangeShapeType="1"/>
            </p:cNvSpPr>
            <p:nvPr/>
          </p:nvSpPr>
          <p:spPr bwMode="auto">
            <a:xfrm>
              <a:off x="2543" y="1450"/>
              <a:ext cx="674" cy="0"/>
            </a:xfrm>
            <a:prstGeom prst="line">
              <a:avLst/>
            </a:prstGeom>
            <a:noFill/>
            <a:ln w="444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12298" name="Line 17"/>
            <p:cNvSpPr>
              <a:spLocks noChangeShapeType="1"/>
            </p:cNvSpPr>
            <p:nvPr/>
          </p:nvSpPr>
          <p:spPr bwMode="auto">
            <a:xfrm>
              <a:off x="4341" y="2012"/>
              <a:ext cx="1" cy="562"/>
            </a:xfrm>
            <a:prstGeom prst="line">
              <a:avLst/>
            </a:prstGeom>
            <a:noFill/>
            <a:ln w="444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TW" altLang="en-US"/>
            </a:p>
          </p:txBody>
        </p:sp>
        <p:sp>
          <p:nvSpPr>
            <p:cNvPr id="12299" name="Line 18"/>
            <p:cNvSpPr>
              <a:spLocks noChangeShapeType="1"/>
            </p:cNvSpPr>
            <p:nvPr/>
          </p:nvSpPr>
          <p:spPr bwMode="auto">
            <a:xfrm flipH="1">
              <a:off x="2543" y="3136"/>
              <a:ext cx="674" cy="0"/>
            </a:xfrm>
            <a:prstGeom prst="line">
              <a:avLst/>
            </a:prstGeom>
            <a:noFill/>
            <a:ln w="444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TW" altLang="en-US"/>
            </a:p>
          </p:txBody>
        </p:sp>
        <p:sp>
          <p:nvSpPr>
            <p:cNvPr id="12300" name="Line 19"/>
            <p:cNvSpPr>
              <a:spLocks noChangeShapeType="1"/>
            </p:cNvSpPr>
            <p:nvPr/>
          </p:nvSpPr>
          <p:spPr bwMode="auto">
            <a:xfrm>
              <a:off x="2498" y="1946"/>
              <a:ext cx="787" cy="674"/>
            </a:xfrm>
            <a:prstGeom prst="line">
              <a:avLst/>
            </a:prstGeom>
            <a:noFill/>
            <a:ln w="25400">
              <a:solidFill>
                <a:srgbClr val="FF0000"/>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zh-TW"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ChangeArrowheads="1"/>
          </p:cNvSpPr>
          <p:nvPr/>
        </p:nvSpPr>
        <p:spPr bwMode="auto">
          <a:xfrm>
            <a:off x="311150" y="1260475"/>
            <a:ext cx="8640763" cy="4968875"/>
          </a:xfrm>
          <a:prstGeom prst="rect">
            <a:avLst/>
          </a:prstGeom>
          <a:solidFill>
            <a:srgbClr val="CC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13315" name="標題 1"/>
          <p:cNvSpPr>
            <a:spLocks noGrp="1" noChangeArrowheads="1"/>
          </p:cNvSpPr>
          <p:nvPr>
            <p:ph type="title" idx="4294967295"/>
          </p:nvPr>
        </p:nvSpPr>
        <p:spPr>
          <a:xfrm>
            <a:off x="304800" y="152400"/>
            <a:ext cx="7580313" cy="487363"/>
          </a:xfrm>
        </p:spPr>
        <p:txBody>
          <a:bodyPr/>
          <a:lstStyle/>
          <a:p>
            <a:r>
              <a:rPr lang="en-US" altLang="zh-TW" sz="4000" b="1" smtClean="0">
                <a:solidFill>
                  <a:schemeClr val="tx1"/>
                </a:solidFill>
                <a:latin typeface="標楷體" pitchFamily="65" charset="-120"/>
                <a:ea typeface="標楷體" pitchFamily="65" charset="-120"/>
              </a:rPr>
              <a:t>109</a:t>
            </a:r>
            <a:r>
              <a:rPr lang="zh-TW" altLang="en-US" sz="4000" b="1" smtClean="0">
                <a:solidFill>
                  <a:schemeClr val="tx1"/>
                </a:solidFill>
                <a:latin typeface="標楷體" pitchFamily="65" charset="-120"/>
                <a:ea typeface="標楷體" pitchFamily="65" charset="-120"/>
              </a:rPr>
              <a:t>學年度五專免試入學管道</a:t>
            </a:r>
            <a:endParaRPr lang="en-US" altLang="zh-TW" sz="4000" b="1" smtClean="0">
              <a:solidFill>
                <a:schemeClr val="tx1"/>
              </a:solidFill>
              <a:latin typeface="標楷體" pitchFamily="65" charset="-120"/>
              <a:ea typeface="標楷體" pitchFamily="65" charset="-120"/>
            </a:endParaRPr>
          </a:p>
        </p:txBody>
      </p:sp>
      <p:sp>
        <p:nvSpPr>
          <p:cNvPr id="13316" name="AutoShape 11"/>
          <p:cNvSpPr>
            <a:spLocks noChangeAspect="1" noChangeArrowheads="1"/>
          </p:cNvSpPr>
          <p:nvPr/>
        </p:nvSpPr>
        <p:spPr bwMode="auto">
          <a:xfrm>
            <a:off x="95250" y="1189038"/>
            <a:ext cx="89281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13317" name="Text Box 12"/>
          <p:cNvSpPr txBox="1">
            <a:spLocks noChangeArrowheads="1"/>
          </p:cNvSpPr>
          <p:nvPr/>
        </p:nvSpPr>
        <p:spPr bwMode="auto">
          <a:xfrm>
            <a:off x="398463" y="1346200"/>
            <a:ext cx="4160837" cy="4435475"/>
          </a:xfrm>
          <a:prstGeom prst="rect">
            <a:avLst/>
          </a:prstGeom>
          <a:solidFill>
            <a:srgbClr val="FFFFCC"/>
          </a:solidFill>
          <a:ln w="9525">
            <a:solidFill>
              <a:srgbClr val="000000"/>
            </a:solidFill>
            <a:miter lim="800000"/>
            <a:headEnd/>
            <a:tailEnd/>
          </a:ln>
        </p:spPr>
        <p:txBody>
          <a:bodyPr lIns="54000" rIns="54000"/>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spcAft>
                <a:spcPct val="60000"/>
              </a:spcAft>
            </a:pPr>
            <a:r>
              <a:rPr lang="zh-TW" altLang="en-US" sz="2000" b="1">
                <a:latin typeface="標楷體" pitchFamily="65" charset="-120"/>
                <a:ea typeface="標楷體" pitchFamily="65" charset="-120"/>
              </a:rPr>
              <a:t>全國五專</a:t>
            </a:r>
            <a:r>
              <a:rPr lang="zh-TW" altLang="en-US" sz="2000" b="1">
                <a:solidFill>
                  <a:srgbClr val="0000FF"/>
                </a:solidFill>
                <a:latin typeface="標楷體" pitchFamily="65" charset="-120"/>
                <a:ea typeface="標楷體" pitchFamily="65" charset="-120"/>
              </a:rPr>
              <a:t>優先免試</a:t>
            </a:r>
            <a:r>
              <a:rPr lang="zh-TW" altLang="en-US" sz="2000" b="1">
                <a:latin typeface="標楷體" pitchFamily="65" charset="-120"/>
                <a:ea typeface="標楷體" pitchFamily="65" charset="-120"/>
              </a:rPr>
              <a:t>入學：</a:t>
            </a:r>
            <a:r>
              <a:rPr lang="en-US" altLang="zh-TW" sz="2000" b="1">
                <a:latin typeface="標楷體" pitchFamily="65" charset="-120"/>
                <a:ea typeface="標楷體" pitchFamily="65" charset="-120"/>
              </a:rPr>
              <a:t>60%~100%</a:t>
            </a:r>
          </a:p>
          <a:p>
            <a:pPr eaLnBrk="1" hangingPunct="1">
              <a:lnSpc>
                <a:spcPct val="110000"/>
              </a:lnSpc>
              <a:spcAft>
                <a:spcPct val="60000"/>
              </a:spcAft>
            </a:pPr>
            <a:r>
              <a:rPr lang="en-US" altLang="zh-TW" sz="1700">
                <a:latin typeface="標楷體" pitchFamily="65" charset="-120"/>
                <a:ea typeface="標楷體" pitchFamily="65" charset="-120"/>
              </a:rPr>
              <a:t>109/5/18~5/22</a:t>
            </a:r>
            <a:r>
              <a:rPr lang="zh-TW" altLang="en-US" sz="1700">
                <a:latin typeface="標楷體" pitchFamily="65" charset="-120"/>
                <a:ea typeface="標楷體" pitchFamily="65" charset="-120"/>
              </a:rPr>
              <a:t>：集體與個別網路報名</a:t>
            </a:r>
          </a:p>
          <a:p>
            <a:pPr eaLnBrk="1" hangingPunct="1">
              <a:lnSpc>
                <a:spcPct val="110000"/>
              </a:lnSpc>
              <a:spcAft>
                <a:spcPct val="60000"/>
              </a:spcAft>
            </a:pPr>
            <a:r>
              <a:rPr lang="en-US" altLang="zh-TW" sz="1700">
                <a:latin typeface="標楷體" pitchFamily="65" charset="-120"/>
                <a:ea typeface="標楷體" pitchFamily="65" charset="-120"/>
              </a:rPr>
              <a:t>109/5/26~5/28</a:t>
            </a:r>
            <a:r>
              <a:rPr lang="zh-TW" altLang="en-US" sz="1700">
                <a:latin typeface="標楷體" pitchFamily="65" charset="-120"/>
                <a:ea typeface="標楷體" pitchFamily="65" charset="-120"/>
              </a:rPr>
              <a:t>：查詢是否完成報名手續</a:t>
            </a:r>
          </a:p>
          <a:p>
            <a:pPr eaLnBrk="1" hangingPunct="1">
              <a:lnSpc>
                <a:spcPct val="110000"/>
              </a:lnSpc>
              <a:spcAft>
                <a:spcPct val="60000"/>
              </a:spcAft>
            </a:pPr>
            <a:r>
              <a:rPr lang="en-US" altLang="zh-TW" sz="1700">
                <a:latin typeface="標楷體" pitchFamily="65" charset="-120"/>
                <a:ea typeface="標楷體" pitchFamily="65" charset="-120"/>
              </a:rPr>
              <a:t>109/6/4~6/9</a:t>
            </a:r>
            <a:r>
              <a:rPr lang="zh-TW" altLang="en-US" sz="1700">
                <a:latin typeface="標楷體" pitchFamily="65" charset="-120"/>
                <a:ea typeface="標楷體" pitchFamily="65" charset="-120"/>
              </a:rPr>
              <a:t>：網路選填志願</a:t>
            </a:r>
          </a:p>
          <a:p>
            <a:pPr eaLnBrk="1" hangingPunct="1">
              <a:lnSpc>
                <a:spcPct val="110000"/>
              </a:lnSpc>
              <a:spcAft>
                <a:spcPct val="60000"/>
              </a:spcAft>
            </a:pPr>
            <a:r>
              <a:rPr lang="en-US" altLang="zh-TW" sz="1700">
                <a:latin typeface="標楷體" pitchFamily="65" charset="-120"/>
                <a:ea typeface="標楷體" pitchFamily="65" charset="-120"/>
              </a:rPr>
              <a:t>109/6/5</a:t>
            </a:r>
            <a:r>
              <a:rPr lang="zh-TW" altLang="en-US" sz="1700">
                <a:latin typeface="標楷體" pitchFamily="65" charset="-120"/>
                <a:ea typeface="標楷體" pitchFamily="65" charset="-120"/>
              </a:rPr>
              <a:t>：成績與級距查詢</a:t>
            </a:r>
            <a:br>
              <a:rPr lang="zh-TW" altLang="en-US" sz="1700">
                <a:latin typeface="標楷體" pitchFamily="65" charset="-120"/>
                <a:ea typeface="標楷體" pitchFamily="65" charset="-120"/>
              </a:rPr>
            </a:br>
            <a:r>
              <a:rPr lang="zh-TW" altLang="en-US" sz="1700">
                <a:latin typeface="標楷體" pitchFamily="65" charset="-120"/>
                <a:ea typeface="標楷體" pitchFamily="65" charset="-120"/>
              </a:rPr>
              <a:t>        </a:t>
            </a:r>
            <a:r>
              <a:rPr lang="en-US" altLang="zh-TW" sz="1700">
                <a:latin typeface="標楷體" pitchFamily="65" charset="-120"/>
                <a:ea typeface="標楷體" pitchFamily="65" charset="-120"/>
              </a:rPr>
              <a:t>(</a:t>
            </a:r>
            <a:r>
              <a:rPr lang="zh-TW" altLang="en-US" sz="1700">
                <a:latin typeface="標楷體" pitchFamily="65" charset="-120"/>
                <a:ea typeface="標楷體" pitchFamily="65" charset="-120"/>
              </a:rPr>
              <a:t>含會考，不含志願序積分</a:t>
            </a:r>
            <a:r>
              <a:rPr lang="en-US" altLang="zh-TW" sz="1700">
                <a:latin typeface="標楷體" pitchFamily="65" charset="-120"/>
                <a:ea typeface="標楷體" pitchFamily="65" charset="-120"/>
              </a:rPr>
              <a:t>)</a:t>
            </a:r>
          </a:p>
          <a:p>
            <a:pPr eaLnBrk="1" hangingPunct="1">
              <a:lnSpc>
                <a:spcPct val="110000"/>
              </a:lnSpc>
              <a:spcAft>
                <a:spcPct val="60000"/>
              </a:spcAft>
            </a:pPr>
            <a:r>
              <a:rPr lang="en-US" altLang="zh-TW" sz="1700">
                <a:latin typeface="標楷體" pitchFamily="65" charset="-120"/>
                <a:ea typeface="標楷體" pitchFamily="65" charset="-120"/>
              </a:rPr>
              <a:t>109/6/11</a:t>
            </a:r>
            <a:r>
              <a:rPr lang="zh-TW" altLang="en-US" sz="1700">
                <a:latin typeface="標楷體" pitchFamily="65" charset="-120"/>
                <a:ea typeface="標楷體" pitchFamily="65" charset="-120"/>
              </a:rPr>
              <a:t>：網路公告錄取結果</a:t>
            </a:r>
          </a:p>
          <a:p>
            <a:pPr eaLnBrk="1" hangingPunct="1">
              <a:lnSpc>
                <a:spcPct val="110000"/>
              </a:lnSpc>
              <a:spcAft>
                <a:spcPct val="60000"/>
              </a:spcAft>
            </a:pPr>
            <a:r>
              <a:rPr lang="en-US" altLang="zh-TW" sz="1700" b="1">
                <a:solidFill>
                  <a:srgbClr val="FF0000"/>
                </a:solidFill>
                <a:latin typeface="標楷體" pitchFamily="65" charset="-120"/>
                <a:ea typeface="標楷體" pitchFamily="65" charset="-120"/>
              </a:rPr>
              <a:t>109/6/11~6/15</a:t>
            </a:r>
            <a:r>
              <a:rPr lang="zh-TW" altLang="en-US" sz="1700" b="1">
                <a:solidFill>
                  <a:srgbClr val="FF0000"/>
                </a:solidFill>
                <a:latin typeface="標楷體" pitchFamily="65" charset="-120"/>
                <a:ea typeface="標楷體" pitchFamily="65" charset="-120"/>
              </a:rPr>
              <a:t>：各校錄取生報到</a:t>
            </a:r>
            <a:r>
              <a:rPr lang="zh-TW" altLang="en-US" sz="1700">
                <a:latin typeface="標楷體" pitchFamily="65" charset="-120"/>
                <a:ea typeface="標楷體" pitchFamily="65" charset="-120"/>
              </a:rPr>
              <a:t/>
            </a:r>
            <a:br>
              <a:rPr lang="zh-TW" altLang="en-US" sz="1700">
                <a:latin typeface="標楷體" pitchFamily="65" charset="-120"/>
                <a:ea typeface="標楷體" pitchFamily="65" charset="-120"/>
              </a:rPr>
            </a:br>
            <a:r>
              <a:rPr lang="en-US" altLang="zh-TW" sz="1700">
                <a:latin typeface="標楷體" pitchFamily="65" charset="-120"/>
                <a:ea typeface="標楷體" pitchFamily="65" charset="-120"/>
              </a:rPr>
              <a:t>              (</a:t>
            </a:r>
            <a:r>
              <a:rPr lang="zh-TW" altLang="en-US" sz="1700">
                <a:latin typeface="標楷體" pitchFamily="65" charset="-120"/>
                <a:ea typeface="標楷體" pitchFamily="65" charset="-120"/>
              </a:rPr>
              <a:t>請參閱簡章日期</a:t>
            </a:r>
            <a:r>
              <a:rPr lang="en-US" altLang="zh-TW" sz="1700">
                <a:latin typeface="標楷體" pitchFamily="65" charset="-120"/>
                <a:ea typeface="標楷體" pitchFamily="65" charset="-120"/>
              </a:rPr>
              <a:t>)</a:t>
            </a:r>
          </a:p>
          <a:p>
            <a:pPr eaLnBrk="1" hangingPunct="1">
              <a:lnSpc>
                <a:spcPct val="110000"/>
              </a:lnSpc>
              <a:spcAft>
                <a:spcPct val="60000"/>
              </a:spcAft>
            </a:pPr>
            <a:r>
              <a:rPr lang="en-US" altLang="zh-TW" sz="1700">
                <a:latin typeface="標楷體" pitchFamily="65" charset="-120"/>
                <a:ea typeface="標楷體" pitchFamily="65" charset="-120"/>
              </a:rPr>
              <a:t>109/6/15</a:t>
            </a:r>
            <a:r>
              <a:rPr lang="zh-TW" altLang="en-US" sz="1700">
                <a:latin typeface="標楷體" pitchFamily="65" charset="-120"/>
                <a:ea typeface="標楷體" pitchFamily="65" charset="-120"/>
              </a:rPr>
              <a:t>：錄取生報到與放棄截止</a:t>
            </a:r>
            <a:endParaRPr lang="zh-TW" altLang="en-US" sz="1700"/>
          </a:p>
        </p:txBody>
      </p:sp>
      <p:sp>
        <p:nvSpPr>
          <p:cNvPr id="13318" name="Text Box 13"/>
          <p:cNvSpPr txBox="1">
            <a:spLocks noChangeArrowheads="1"/>
          </p:cNvSpPr>
          <p:nvPr/>
        </p:nvSpPr>
        <p:spPr bwMode="auto">
          <a:xfrm>
            <a:off x="4630738" y="1346200"/>
            <a:ext cx="4241800" cy="4435475"/>
          </a:xfrm>
          <a:prstGeom prst="rect">
            <a:avLst/>
          </a:prstGeom>
          <a:solidFill>
            <a:srgbClr val="FFCCCC"/>
          </a:solidFill>
          <a:ln w="9525">
            <a:solidFill>
              <a:srgbClr val="000000"/>
            </a:solidFill>
            <a:miter lim="800000"/>
            <a:headEnd/>
            <a:tailEnd/>
          </a:ln>
        </p:spPr>
        <p:txBody>
          <a:bodyPr lIns="54000" rIns="54000"/>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spcAft>
                <a:spcPct val="60000"/>
              </a:spcAft>
            </a:pPr>
            <a:r>
              <a:rPr lang="zh-TW" altLang="en-US" sz="2000" b="1">
                <a:latin typeface="標楷體" pitchFamily="65" charset="-120"/>
                <a:ea typeface="標楷體" pitchFamily="65" charset="-120"/>
              </a:rPr>
              <a:t>全國五專</a:t>
            </a:r>
            <a:r>
              <a:rPr lang="zh-TW" altLang="en-US" sz="2000" b="1">
                <a:solidFill>
                  <a:srgbClr val="6600FF"/>
                </a:solidFill>
                <a:latin typeface="標楷體" pitchFamily="65" charset="-120"/>
                <a:ea typeface="標楷體" pitchFamily="65" charset="-120"/>
              </a:rPr>
              <a:t>聯合免試</a:t>
            </a:r>
            <a:r>
              <a:rPr lang="zh-TW" altLang="en-US" sz="2000" b="1">
                <a:latin typeface="標楷體" pitchFamily="65" charset="-120"/>
                <a:ea typeface="標楷體" pitchFamily="65" charset="-120"/>
              </a:rPr>
              <a:t>入學：餘額</a:t>
            </a:r>
            <a:r>
              <a:rPr lang="en-US" altLang="zh-TW" sz="2000" b="1">
                <a:latin typeface="標楷體" pitchFamily="65" charset="-120"/>
                <a:ea typeface="標楷體" pitchFamily="65" charset="-120"/>
              </a:rPr>
              <a:t>+</a:t>
            </a:r>
            <a:r>
              <a:rPr lang="zh-TW" altLang="en-US" sz="2000" b="1">
                <a:latin typeface="標楷體" pitchFamily="65" charset="-120"/>
                <a:ea typeface="標楷體" pitchFamily="65" charset="-120"/>
              </a:rPr>
              <a:t>回流</a:t>
            </a:r>
          </a:p>
          <a:p>
            <a:pPr eaLnBrk="1" hangingPunct="1">
              <a:lnSpc>
                <a:spcPct val="110000"/>
              </a:lnSpc>
              <a:spcAft>
                <a:spcPct val="60000"/>
              </a:spcAft>
            </a:pPr>
            <a:r>
              <a:rPr lang="en-US" altLang="zh-TW" sz="1700">
                <a:latin typeface="標楷體" pitchFamily="65" charset="-120"/>
                <a:ea typeface="標楷體" pitchFamily="65" charset="-120"/>
              </a:rPr>
              <a:t>109/6/18~6/26</a:t>
            </a:r>
            <a:r>
              <a:rPr lang="zh-TW" altLang="en-US" sz="1700">
                <a:latin typeface="標楷體" pitchFamily="65" charset="-120"/>
                <a:ea typeface="標楷體" pitchFamily="65" charset="-120"/>
              </a:rPr>
              <a:t>：集體及個別通訊報名</a:t>
            </a:r>
          </a:p>
          <a:p>
            <a:pPr eaLnBrk="1" hangingPunct="1">
              <a:lnSpc>
                <a:spcPct val="110000"/>
              </a:lnSpc>
              <a:spcAft>
                <a:spcPct val="60000"/>
              </a:spcAft>
            </a:pPr>
            <a:r>
              <a:rPr lang="en-US" altLang="zh-TW" sz="1700">
                <a:latin typeface="標楷體" pitchFamily="65" charset="-120"/>
                <a:ea typeface="標楷體" pitchFamily="65" charset="-120"/>
              </a:rPr>
              <a:t>109/6/24</a:t>
            </a:r>
            <a:r>
              <a:rPr lang="zh-TW" altLang="en-US" sz="1700">
                <a:latin typeface="標楷體" pitchFamily="65" charset="-120"/>
                <a:ea typeface="標楷體" pitchFamily="65" charset="-120"/>
              </a:rPr>
              <a:t>：查詢是否完成報名手續</a:t>
            </a:r>
          </a:p>
          <a:p>
            <a:pPr eaLnBrk="1" hangingPunct="1">
              <a:lnSpc>
                <a:spcPct val="110000"/>
              </a:lnSpc>
              <a:spcAft>
                <a:spcPct val="60000"/>
              </a:spcAft>
            </a:pPr>
            <a:r>
              <a:rPr lang="en-US" altLang="zh-TW" sz="1700">
                <a:latin typeface="標楷體" pitchFamily="65" charset="-120"/>
                <a:ea typeface="標楷體" pitchFamily="65" charset="-120"/>
              </a:rPr>
              <a:t>109/6/28~6/29</a:t>
            </a:r>
            <a:r>
              <a:rPr lang="zh-TW" altLang="en-US" sz="1700">
                <a:latin typeface="標楷體" pitchFamily="65" charset="-120"/>
                <a:ea typeface="標楷體" pitchFamily="65" charset="-120"/>
              </a:rPr>
              <a:t>：集體及個別現場報名</a:t>
            </a:r>
          </a:p>
          <a:p>
            <a:pPr eaLnBrk="1" hangingPunct="1">
              <a:lnSpc>
                <a:spcPct val="110000"/>
              </a:lnSpc>
              <a:spcAft>
                <a:spcPct val="60000"/>
              </a:spcAft>
            </a:pPr>
            <a:r>
              <a:rPr lang="en-US" altLang="zh-TW" sz="1700">
                <a:latin typeface="標楷體" pitchFamily="65" charset="-120"/>
                <a:ea typeface="標楷體" pitchFamily="65" charset="-120"/>
              </a:rPr>
              <a:t>109/6/29 18:00</a:t>
            </a:r>
            <a:r>
              <a:rPr lang="zh-TW" altLang="en-US" sz="1700">
                <a:latin typeface="標楷體" pitchFamily="65" charset="-120"/>
                <a:ea typeface="標楷體" pitchFamily="65" charset="-120"/>
              </a:rPr>
              <a:t>前：確認完成報名手續</a:t>
            </a:r>
          </a:p>
          <a:p>
            <a:pPr eaLnBrk="1" hangingPunct="1">
              <a:lnSpc>
                <a:spcPct val="110000"/>
              </a:lnSpc>
              <a:spcAft>
                <a:spcPct val="60000"/>
              </a:spcAft>
            </a:pPr>
            <a:r>
              <a:rPr lang="en-US" altLang="zh-TW" sz="1700">
                <a:latin typeface="標楷體" pitchFamily="65" charset="-120"/>
                <a:ea typeface="標楷體" pitchFamily="65" charset="-120"/>
              </a:rPr>
              <a:t>109/7/3</a:t>
            </a:r>
            <a:r>
              <a:rPr lang="zh-TW" altLang="en-US" sz="1700">
                <a:latin typeface="標楷體" pitchFamily="65" charset="-120"/>
                <a:ea typeface="標楷體" pitchFamily="65" charset="-120"/>
              </a:rPr>
              <a:t>：寄發聯合免試入學成績暨現場</a:t>
            </a:r>
            <a:br>
              <a:rPr lang="zh-TW" altLang="en-US" sz="1700">
                <a:latin typeface="標楷體" pitchFamily="65" charset="-120"/>
                <a:ea typeface="標楷體" pitchFamily="65" charset="-120"/>
              </a:rPr>
            </a:br>
            <a:r>
              <a:rPr lang="zh-TW" altLang="en-US" sz="1700">
                <a:latin typeface="標楷體" pitchFamily="65" charset="-120"/>
                <a:ea typeface="標楷體" pitchFamily="65" charset="-120"/>
              </a:rPr>
              <a:t>         登記分發報到通知單；</a:t>
            </a:r>
            <a:br>
              <a:rPr lang="zh-TW" altLang="en-US" sz="1700">
                <a:latin typeface="標楷體" pitchFamily="65" charset="-120"/>
                <a:ea typeface="標楷體" pitchFamily="65" charset="-120"/>
              </a:rPr>
            </a:br>
            <a:r>
              <a:rPr lang="zh-TW" altLang="en-US" sz="1700">
                <a:latin typeface="標楷體" pitchFamily="65" charset="-120"/>
                <a:ea typeface="標楷體" pitchFamily="65" charset="-120"/>
              </a:rPr>
              <a:t>         網路公告與查詢</a:t>
            </a:r>
          </a:p>
          <a:p>
            <a:pPr eaLnBrk="1" hangingPunct="1">
              <a:lnSpc>
                <a:spcPct val="110000"/>
              </a:lnSpc>
              <a:spcAft>
                <a:spcPct val="60000"/>
              </a:spcAft>
            </a:pPr>
            <a:r>
              <a:rPr lang="en-US" altLang="zh-TW" sz="1700" b="1">
                <a:solidFill>
                  <a:srgbClr val="FF0000"/>
                </a:solidFill>
                <a:latin typeface="標楷體" pitchFamily="65" charset="-120"/>
                <a:ea typeface="標楷體" pitchFamily="65" charset="-120"/>
              </a:rPr>
              <a:t>109/7/9</a:t>
            </a:r>
            <a:r>
              <a:rPr lang="zh-TW" altLang="en-US" sz="1700" b="1">
                <a:solidFill>
                  <a:srgbClr val="FF0000"/>
                </a:solidFill>
                <a:latin typeface="標楷體" pitchFamily="65" charset="-120"/>
                <a:ea typeface="標楷體" pitchFamily="65" charset="-120"/>
              </a:rPr>
              <a:t>：免試生參加現場登記分發報到</a:t>
            </a:r>
          </a:p>
          <a:p>
            <a:pPr eaLnBrk="1" hangingPunct="1">
              <a:lnSpc>
                <a:spcPct val="110000"/>
              </a:lnSpc>
              <a:spcAft>
                <a:spcPct val="60000"/>
              </a:spcAft>
            </a:pPr>
            <a:r>
              <a:rPr lang="en-US" altLang="zh-TW" sz="1700">
                <a:latin typeface="標楷體" pitchFamily="65" charset="-120"/>
                <a:ea typeface="標楷體" pitchFamily="65" charset="-120"/>
              </a:rPr>
              <a:t>109/7/13</a:t>
            </a:r>
            <a:r>
              <a:rPr lang="zh-TW" altLang="en-US" sz="1700">
                <a:latin typeface="標楷體" pitchFamily="65" charset="-120"/>
                <a:ea typeface="標楷體" pitchFamily="65" charset="-120"/>
              </a:rPr>
              <a:t>：錄取生放棄錄取資格截止</a:t>
            </a:r>
            <a:endParaRPr lang="zh-TW" altLang="en-US" sz="1700"/>
          </a:p>
        </p:txBody>
      </p:sp>
      <p:sp>
        <p:nvSpPr>
          <p:cNvPr id="13319" name="Text Box 12"/>
          <p:cNvSpPr txBox="1">
            <a:spLocks noChangeArrowheads="1"/>
          </p:cNvSpPr>
          <p:nvPr/>
        </p:nvSpPr>
        <p:spPr bwMode="auto">
          <a:xfrm>
            <a:off x="455613" y="5868988"/>
            <a:ext cx="8424862" cy="30003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0" rIns="54000" bIns="0"/>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700">
                <a:solidFill>
                  <a:srgbClr val="FF0000"/>
                </a:solidFill>
                <a:latin typeface="標楷體" pitchFamily="65" charset="-120"/>
                <a:ea typeface="標楷體" pitchFamily="65" charset="-120"/>
              </a:rPr>
              <a:t>*</a:t>
            </a:r>
            <a:r>
              <a:rPr lang="en-US" altLang="zh-TW" sz="1700">
                <a:solidFill>
                  <a:srgbClr val="FF0000"/>
                </a:solidFill>
                <a:latin typeface="標楷體" pitchFamily="65" charset="-120"/>
                <a:ea typeface="標楷體" pitchFamily="65" charset="-120"/>
              </a:rPr>
              <a:t>109</a:t>
            </a:r>
            <a:r>
              <a:rPr lang="zh-TW" altLang="en-US" sz="1700">
                <a:solidFill>
                  <a:srgbClr val="FF0000"/>
                </a:solidFill>
                <a:latin typeface="標楷體" pitchFamily="65" charset="-120"/>
                <a:ea typeface="標楷體" pitchFamily="65" charset="-120"/>
              </a:rPr>
              <a:t>學年度開放非應屆畢業生以</a:t>
            </a:r>
            <a:r>
              <a:rPr lang="zh-TW" altLang="en-US" sz="1700" u="sng">
                <a:solidFill>
                  <a:srgbClr val="FF0000"/>
                </a:solidFill>
                <a:latin typeface="標楷體" pitchFamily="65" charset="-120"/>
                <a:ea typeface="標楷體" pitchFamily="65" charset="-120"/>
              </a:rPr>
              <a:t>個別網路報名管道</a:t>
            </a:r>
            <a:r>
              <a:rPr lang="zh-TW" altLang="en-US" sz="1700">
                <a:solidFill>
                  <a:srgbClr val="FF0000"/>
                </a:solidFill>
                <a:latin typeface="標楷體" pitchFamily="65" charset="-120"/>
                <a:ea typeface="標楷體" pitchFamily="65" charset="-120"/>
              </a:rPr>
              <a:t>報名五專優先免試入學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1408" y="0"/>
            <a:ext cx="5545108" cy="769441"/>
          </a:xfrm>
          <a:prstGeom prst="rect">
            <a:avLst/>
          </a:prstGeom>
          <a:noFill/>
        </p:spPr>
        <p:txBody>
          <a:bodyPr wrap="none">
            <a:spAutoFit/>
          </a:bodyPr>
          <a:lstStyle/>
          <a:p>
            <a:pPr algn="ctr">
              <a:defRPr/>
            </a:pPr>
            <a:r>
              <a:rPr lang="en-US" altLang="zh-TW"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anose="03000509000000000000" pitchFamily="65" charset="-120"/>
                <a:ea typeface="標楷體" panose="03000509000000000000" pitchFamily="65" charset="-120"/>
              </a:rPr>
              <a:t>109</a:t>
            </a:r>
            <a:r>
              <a:rPr lang="zh-TW" alt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anose="03000509000000000000" pitchFamily="65" charset="-120"/>
                <a:ea typeface="標楷體" panose="03000509000000000000" pitchFamily="65" charset="-120"/>
              </a:rPr>
              <a:t>五專優先免試入學</a:t>
            </a:r>
          </a:p>
        </p:txBody>
      </p:sp>
      <p:sp>
        <p:nvSpPr>
          <p:cNvPr id="14339" name="矩形 2"/>
          <p:cNvSpPr>
            <a:spLocks noChangeArrowheads="1"/>
          </p:cNvSpPr>
          <p:nvPr/>
        </p:nvSpPr>
        <p:spPr bwMode="auto">
          <a:xfrm>
            <a:off x="611188" y="1125538"/>
            <a:ext cx="8281987"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571500" indent="-571500">
              <a:defRPr kumimoji="1">
                <a:solidFill>
                  <a:schemeClr val="tx1"/>
                </a:solidFill>
                <a:latin typeface="Arial" charset="0"/>
                <a:ea typeface="新細明體" charset="-120"/>
              </a:defRPr>
            </a:lvl1pPr>
            <a:lvl2pPr marL="1028700" indent="-57150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a:buFont typeface="Wingdings" pitchFamily="2" charset="2"/>
              <a:buChar char="l"/>
            </a:pPr>
            <a:r>
              <a:rPr kumimoji="0" lang="zh-TW" altLang="en-US" sz="4000">
                <a:latin typeface="標楷體" pitchFamily="65" charset="-120"/>
                <a:ea typeface="標楷體" pitchFamily="65" charset="-120"/>
              </a:rPr>
              <a:t>全國一區</a:t>
            </a:r>
            <a:endParaRPr kumimoji="0" lang="en-US" altLang="zh-TW" sz="4000">
              <a:latin typeface="標楷體" pitchFamily="65" charset="-120"/>
              <a:ea typeface="標楷體" pitchFamily="65" charset="-120"/>
            </a:endParaRPr>
          </a:p>
          <a:p>
            <a:pPr lvl="1" algn="just">
              <a:buFont typeface="Wingdings" pitchFamily="2" charset="2"/>
              <a:buChar char="u"/>
            </a:pPr>
            <a:r>
              <a:rPr kumimoji="0" lang="en-US" altLang="zh-TW" sz="3200">
                <a:latin typeface="標楷體" pitchFamily="65" charset="-120"/>
                <a:ea typeface="標楷體" pitchFamily="65" charset="-120"/>
              </a:rPr>
              <a:t>46</a:t>
            </a:r>
            <a:r>
              <a:rPr kumimoji="0" lang="zh-TW" altLang="en-US" sz="3200">
                <a:latin typeface="標楷體" pitchFamily="65" charset="-120"/>
                <a:ea typeface="標楷體" pitchFamily="65" charset="-120"/>
              </a:rPr>
              <a:t>所學校</a:t>
            </a:r>
            <a:r>
              <a:rPr kumimoji="0" lang="en-US" altLang="zh-TW" sz="3200">
                <a:latin typeface="標楷體" pitchFamily="65" charset="-120"/>
                <a:ea typeface="標楷體" pitchFamily="65" charset="-120"/>
              </a:rPr>
              <a:t>(</a:t>
            </a:r>
            <a:r>
              <a:rPr kumimoji="0" lang="zh-TW" altLang="en-US" sz="3200">
                <a:latin typeface="標楷體" pitchFamily="65" charset="-120"/>
                <a:ea typeface="標楷體" pitchFamily="65" charset="-120"/>
              </a:rPr>
              <a:t>北區</a:t>
            </a:r>
            <a:r>
              <a:rPr kumimoji="0" lang="en-US" altLang="zh-TW" sz="3200">
                <a:latin typeface="標楷體" pitchFamily="65" charset="-120"/>
                <a:ea typeface="標楷體" pitchFamily="65" charset="-120"/>
              </a:rPr>
              <a:t>:22</a:t>
            </a:r>
            <a:r>
              <a:rPr kumimoji="0" lang="zh-TW" altLang="en-US" sz="3200">
                <a:latin typeface="標楷體" pitchFamily="65" charset="-120"/>
                <a:ea typeface="標楷體" pitchFamily="65" charset="-120"/>
              </a:rPr>
              <a:t>、中區</a:t>
            </a:r>
            <a:r>
              <a:rPr kumimoji="0" lang="en-US" altLang="zh-TW" sz="3200">
                <a:latin typeface="標楷體" pitchFamily="65" charset="-120"/>
                <a:ea typeface="標楷體" pitchFamily="65" charset="-120"/>
              </a:rPr>
              <a:t>:5</a:t>
            </a:r>
            <a:r>
              <a:rPr kumimoji="0" lang="zh-TW" altLang="en-US" sz="3200">
                <a:latin typeface="標楷體" pitchFamily="65" charset="-120"/>
                <a:ea typeface="標楷體" pitchFamily="65" charset="-120"/>
              </a:rPr>
              <a:t>、南區</a:t>
            </a:r>
            <a:r>
              <a:rPr kumimoji="0" lang="en-US" altLang="zh-TW" sz="3200">
                <a:latin typeface="標楷體" pitchFamily="65" charset="-120"/>
                <a:ea typeface="標楷體" pitchFamily="65" charset="-120"/>
              </a:rPr>
              <a:t>:19)</a:t>
            </a:r>
          </a:p>
          <a:p>
            <a:pPr lvl="1" algn="just">
              <a:buFont typeface="Wingdings" pitchFamily="2" charset="2"/>
              <a:buChar char="u"/>
            </a:pPr>
            <a:r>
              <a:rPr kumimoji="0" lang="en-US" altLang="zh-TW" sz="3200">
                <a:latin typeface="標楷體" pitchFamily="65" charset="-120"/>
                <a:ea typeface="標楷體" pitchFamily="65" charset="-120"/>
              </a:rPr>
              <a:t>194</a:t>
            </a:r>
            <a:r>
              <a:rPr kumimoji="0" lang="zh-TW" altLang="en-US" sz="3200">
                <a:latin typeface="標楷體" pitchFamily="65" charset="-120"/>
                <a:ea typeface="標楷體" pitchFamily="65" charset="-120"/>
              </a:rPr>
              <a:t>個科別</a:t>
            </a:r>
            <a:r>
              <a:rPr kumimoji="0" lang="en-US" altLang="zh-TW" sz="3200">
                <a:latin typeface="標楷體" pitchFamily="65" charset="-120"/>
                <a:ea typeface="標楷體" pitchFamily="65" charset="-120"/>
              </a:rPr>
              <a:t>(</a:t>
            </a:r>
            <a:r>
              <a:rPr kumimoji="0" lang="zh-TW" altLang="en-US" sz="3200">
                <a:latin typeface="標楷體" pitchFamily="65" charset="-120"/>
                <a:ea typeface="標楷體" pitchFamily="65" charset="-120"/>
              </a:rPr>
              <a:t>志願</a:t>
            </a:r>
            <a:r>
              <a:rPr kumimoji="0" lang="en-US" altLang="zh-TW" sz="3200">
                <a:latin typeface="標楷體" pitchFamily="65" charset="-120"/>
                <a:ea typeface="標楷體" pitchFamily="65" charset="-120"/>
              </a:rPr>
              <a:t>)</a:t>
            </a:r>
          </a:p>
          <a:p>
            <a:pPr lvl="1" algn="just">
              <a:buFont typeface="Wingdings" pitchFamily="2" charset="2"/>
              <a:buChar char="u"/>
            </a:pPr>
            <a:r>
              <a:rPr lang="en-US" altLang="zh-TW" sz="3200">
                <a:latin typeface="標楷體" pitchFamily="65" charset="-120"/>
                <a:ea typeface="標楷體" pitchFamily="65" charset="-120"/>
              </a:rPr>
              <a:t>11,686</a:t>
            </a:r>
            <a:r>
              <a:rPr lang="zh-TW" altLang="en-US" sz="3200">
                <a:latin typeface="標楷體" pitchFamily="65" charset="-120"/>
                <a:ea typeface="標楷體" pitchFamily="65" charset="-120"/>
              </a:rPr>
              <a:t>個招生名額</a:t>
            </a:r>
            <a:endParaRPr kumimoji="0" lang="en-US" altLang="zh-TW" sz="3200">
              <a:latin typeface="標楷體" pitchFamily="65" charset="-120"/>
              <a:ea typeface="標楷體" pitchFamily="65" charset="-120"/>
            </a:endParaRPr>
          </a:p>
          <a:p>
            <a:pPr algn="just">
              <a:buFont typeface="Wingdings" pitchFamily="2" charset="2"/>
              <a:buChar char="l"/>
            </a:pPr>
            <a:r>
              <a:rPr kumimoji="0" lang="zh-TW" altLang="en-US" sz="4000">
                <a:latin typeface="標楷體" pitchFamily="65" charset="-120"/>
                <a:ea typeface="標楷體" pitchFamily="65" charset="-120"/>
              </a:rPr>
              <a:t>網路選填</a:t>
            </a:r>
            <a:r>
              <a:rPr kumimoji="0" lang="en-US" altLang="zh-TW" sz="4000">
                <a:latin typeface="標楷體" pitchFamily="65" charset="-120"/>
                <a:ea typeface="標楷體" pitchFamily="65" charset="-120"/>
              </a:rPr>
              <a:t>30</a:t>
            </a:r>
            <a:r>
              <a:rPr kumimoji="0" lang="zh-TW" altLang="en-US" sz="4000">
                <a:latin typeface="標楷體" pitchFamily="65" charset="-120"/>
                <a:ea typeface="標楷體" pitchFamily="65" charset="-120"/>
              </a:rPr>
              <a:t>個志願</a:t>
            </a:r>
            <a:endParaRPr kumimoji="0" lang="en-US" altLang="zh-TW" sz="4000">
              <a:latin typeface="標楷體" pitchFamily="65" charset="-120"/>
              <a:ea typeface="標楷體" pitchFamily="65" charset="-120"/>
            </a:endParaRPr>
          </a:p>
          <a:p>
            <a:pPr algn="just">
              <a:buFont typeface="Wingdings" pitchFamily="2" charset="2"/>
              <a:buChar char="l"/>
            </a:pPr>
            <a:r>
              <a:rPr kumimoji="0" lang="zh-TW" altLang="en-US" sz="4000">
                <a:latin typeface="標楷體" pitchFamily="65" charset="-120"/>
                <a:ea typeface="標楷體" pitchFamily="65" charset="-120"/>
              </a:rPr>
              <a:t>電腦依序分發，</a:t>
            </a:r>
            <a:r>
              <a:rPr kumimoji="0" lang="en-US" altLang="zh-TW" sz="4000">
                <a:latin typeface="標楷體" pitchFamily="65" charset="-120"/>
                <a:ea typeface="標楷體" pitchFamily="65" charset="-120"/>
              </a:rPr>
              <a:t>101</a:t>
            </a:r>
            <a:r>
              <a:rPr kumimoji="0" lang="zh-TW" altLang="en-US" sz="4000">
                <a:latin typeface="標楷體" pitchFamily="65" charset="-120"/>
                <a:ea typeface="標楷體" pitchFamily="65" charset="-120"/>
              </a:rPr>
              <a:t>分</a:t>
            </a:r>
            <a:endParaRPr kumimoji="0" lang="en-US" altLang="zh-TW" sz="4000">
              <a:latin typeface="標楷體" pitchFamily="65" charset="-120"/>
              <a:ea typeface="標楷體" pitchFamily="65" charset="-120"/>
            </a:endParaRPr>
          </a:p>
          <a:p>
            <a:pPr lvl="1" algn="just">
              <a:buFont typeface="Wingdings" pitchFamily="2" charset="2"/>
              <a:buChar char="u"/>
            </a:pPr>
            <a:r>
              <a:rPr kumimoji="0" lang="zh-TW" altLang="en-US" sz="3200">
                <a:latin typeface="標楷體" pitchFamily="65" charset="-120"/>
                <a:ea typeface="標楷體" pitchFamily="65" charset="-120"/>
              </a:rPr>
              <a:t>在校成績</a:t>
            </a:r>
            <a:r>
              <a:rPr kumimoji="0" lang="en-US" altLang="zh-TW" sz="3200">
                <a:latin typeface="標楷體" pitchFamily="65" charset="-120"/>
                <a:ea typeface="標楷體" pitchFamily="65" charset="-120"/>
              </a:rPr>
              <a:t>:42</a:t>
            </a:r>
            <a:r>
              <a:rPr kumimoji="0" lang="zh-TW" altLang="en-US" sz="3200">
                <a:latin typeface="標楷體" pitchFamily="65" charset="-120"/>
                <a:ea typeface="標楷體" pitchFamily="65" charset="-120"/>
              </a:rPr>
              <a:t>分</a:t>
            </a:r>
            <a:endParaRPr kumimoji="0" lang="en-US" altLang="zh-TW" sz="3200">
              <a:latin typeface="標楷體" pitchFamily="65" charset="-120"/>
              <a:ea typeface="標楷體" pitchFamily="65" charset="-120"/>
            </a:endParaRPr>
          </a:p>
          <a:p>
            <a:pPr lvl="1" algn="just">
              <a:buFont typeface="Wingdings" pitchFamily="2" charset="2"/>
              <a:buChar char="u"/>
            </a:pPr>
            <a:r>
              <a:rPr kumimoji="0" lang="zh-TW" altLang="en-US" sz="3200">
                <a:latin typeface="標楷體" pitchFamily="65" charset="-120"/>
                <a:ea typeface="標楷體" pitchFamily="65" charset="-120"/>
              </a:rPr>
              <a:t>會考成績</a:t>
            </a:r>
            <a:r>
              <a:rPr kumimoji="0" lang="en-US" altLang="zh-TW" sz="3200">
                <a:latin typeface="標楷體" pitchFamily="65" charset="-120"/>
                <a:ea typeface="標楷體" pitchFamily="65" charset="-120"/>
              </a:rPr>
              <a:t>:33</a:t>
            </a:r>
            <a:r>
              <a:rPr kumimoji="0" lang="zh-TW" altLang="en-US" sz="3200">
                <a:latin typeface="標楷體" pitchFamily="65" charset="-120"/>
                <a:ea typeface="標楷體" pitchFamily="65" charset="-120"/>
              </a:rPr>
              <a:t>分</a:t>
            </a:r>
            <a:endParaRPr kumimoji="0" lang="en-US" altLang="zh-TW" sz="3200">
              <a:latin typeface="標楷體" pitchFamily="65" charset="-120"/>
              <a:ea typeface="標楷體" pitchFamily="65" charset="-120"/>
            </a:endParaRPr>
          </a:p>
          <a:p>
            <a:pPr lvl="1" algn="just">
              <a:buFont typeface="Wingdings" pitchFamily="2" charset="2"/>
              <a:buChar char="u"/>
            </a:pPr>
            <a:r>
              <a:rPr kumimoji="0" lang="zh-TW" altLang="en-US" sz="3200">
                <a:latin typeface="標楷體" pitchFamily="65" charset="-120"/>
                <a:ea typeface="標楷體" pitchFamily="65" charset="-120"/>
              </a:rPr>
              <a:t>志願序  </a:t>
            </a:r>
            <a:r>
              <a:rPr kumimoji="0" lang="en-US" altLang="zh-TW" sz="3200">
                <a:latin typeface="標楷體" pitchFamily="65" charset="-120"/>
                <a:ea typeface="標楷體" pitchFamily="65" charset="-120"/>
              </a:rPr>
              <a:t>:26</a:t>
            </a:r>
            <a:r>
              <a:rPr kumimoji="0" lang="zh-TW" altLang="en-US" sz="3200">
                <a:latin typeface="標楷體" pitchFamily="65" charset="-120"/>
                <a:ea typeface="標楷體" pitchFamily="65" charset="-120"/>
              </a:rPr>
              <a:t>分</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標題 1"/>
          <p:cNvSpPr>
            <a:spLocks/>
          </p:cNvSpPr>
          <p:nvPr/>
        </p:nvSpPr>
        <p:spPr bwMode="gray">
          <a:xfrm>
            <a:off x="107950" y="115888"/>
            <a:ext cx="8064500" cy="523875"/>
          </a:xfrm>
          <a:prstGeom prst="rect">
            <a:avLst/>
          </a:prstGeom>
          <a:noFill/>
          <a:ln>
            <a:noFill/>
          </a:ln>
        </p:spPr>
        <p:txBody>
          <a:bodyPr anchor="ctr"/>
          <a:lstStyle>
            <a:lvl1pPr eaLnBrk="0" hangingPunct="0">
              <a:spcBef>
                <a:spcPct val="20000"/>
              </a:spcBef>
              <a:buClr>
                <a:schemeClr val="tx2"/>
              </a:buClr>
              <a:buFont typeface="Wingdings" pitchFamily="2" charset="2"/>
              <a:buChar char="v"/>
              <a:defRPr sz="2800">
                <a:solidFill>
                  <a:schemeClr val="tx1"/>
                </a:solidFill>
                <a:latin typeface="Arial" pitchFamily="34" charset="0"/>
              </a:defRPr>
            </a:lvl1pPr>
            <a:lvl2pPr marL="742950" indent="-285750" eaLnBrk="0" hangingPunct="0">
              <a:spcBef>
                <a:spcPct val="20000"/>
              </a:spcBef>
              <a:buClr>
                <a:schemeClr val="accent1"/>
              </a:buClr>
              <a:buFont typeface="Wingdings" pitchFamily="2" charset="2"/>
              <a:buChar char="§"/>
              <a:defRPr sz="2600">
                <a:solidFill>
                  <a:schemeClr val="tx1"/>
                </a:solidFill>
                <a:latin typeface="Arial" pitchFamily="34" charset="0"/>
              </a:defRPr>
            </a:lvl2pPr>
            <a:lvl3pPr marL="1143000" indent="-228600" eaLnBrk="0" hangingPunct="0">
              <a:spcBef>
                <a:spcPct val="20000"/>
              </a:spcBef>
              <a:buClr>
                <a:schemeClr val="accent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defRPr/>
            </a:pPr>
            <a:r>
              <a:rPr kumimoji="0" lang="zh-TW" altLang="en-US">
                <a:solidFill>
                  <a:srgbClr val="CC3300"/>
                </a:solidFill>
                <a:effectLst>
                  <a:outerShdw blurRad="38100" dist="38100" dir="2700000" algn="tl">
                    <a:srgbClr val="C0C0C0"/>
                  </a:outerShdw>
                </a:effectLst>
                <a:ea typeface="標楷體" pitchFamily="65" charset="-120"/>
              </a:rPr>
              <a:t>五專優先免試超額比序積分採計項目及核分準則</a:t>
            </a:r>
            <a:endParaRPr kumimoji="0" lang="en-US" altLang="zh-TW">
              <a:solidFill>
                <a:srgbClr val="CC3300"/>
              </a:solidFill>
              <a:effectLst>
                <a:outerShdw blurRad="38100" dist="38100" dir="2700000" algn="tl">
                  <a:srgbClr val="C0C0C0"/>
                </a:outerShdw>
              </a:effectLst>
              <a:ea typeface="新細明體" pitchFamily="18" charset="-120"/>
            </a:endParaRPr>
          </a:p>
        </p:txBody>
      </p:sp>
      <p:graphicFrame>
        <p:nvGraphicFramePr>
          <p:cNvPr id="15363" name="Object 14"/>
          <p:cNvGraphicFramePr>
            <a:graphicFrameLocks noChangeAspect="1"/>
          </p:cNvGraphicFramePr>
          <p:nvPr/>
        </p:nvGraphicFramePr>
        <p:xfrm>
          <a:off x="179388" y="1009650"/>
          <a:ext cx="8785225" cy="5659438"/>
        </p:xfrm>
        <a:graphic>
          <a:graphicData uri="http://schemas.openxmlformats.org/presentationml/2006/ole">
            <mc:AlternateContent xmlns:mc="http://schemas.openxmlformats.org/markup-compatibility/2006">
              <mc:Choice xmlns:v="urn:schemas-microsoft-com:vml" Requires="v">
                <p:oleObj spid="_x0000_s15367" name="工作表" r:id="rId4" imgW="7520886" imgH="4579615" progId="">
                  <p:embed/>
                </p:oleObj>
              </mc:Choice>
              <mc:Fallback>
                <p:oleObj name="工作表" r:id="rId4" imgW="7520886" imgH="4579615"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009650"/>
                        <a:ext cx="8785225"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邊形 1"/>
          <p:cNvSpPr/>
          <p:nvPr/>
        </p:nvSpPr>
        <p:spPr bwMode="auto">
          <a:xfrm>
            <a:off x="5003800" y="2314575"/>
            <a:ext cx="1944688" cy="809625"/>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en-US" altLang="zh-TW" sz="1600" b="1" dirty="0">
                <a:solidFill>
                  <a:srgbClr val="FF0000"/>
                </a:solidFill>
                <a:latin typeface="標楷體" panose="03000509000000000000" pitchFamily="65" charset="-120"/>
                <a:ea typeface="標楷體" panose="03000509000000000000" pitchFamily="65" charset="-120"/>
              </a:rPr>
              <a:t>5</a:t>
            </a:r>
          </a:p>
          <a:p>
            <a:pPr algn="ctr">
              <a:defRPr/>
            </a:pPr>
            <a:r>
              <a:rPr kumimoji="0" lang="zh-TW" altLang="en-US" sz="2000" b="1" dirty="0">
                <a:solidFill>
                  <a:srgbClr val="FF0000"/>
                </a:solidFill>
                <a:latin typeface="標楷體" panose="03000509000000000000" pitchFamily="65" charset="-120"/>
                <a:ea typeface="標楷體" panose="03000509000000000000" pitchFamily="65" charset="-120"/>
              </a:rPr>
              <a:t>多元學習表現</a:t>
            </a:r>
            <a:endParaRPr kumimoji="0" lang="en-US" altLang="zh-TW" sz="2000" b="1" dirty="0">
              <a:solidFill>
                <a:srgbClr val="FF0000"/>
              </a:solidFill>
              <a:latin typeface="標楷體" panose="03000509000000000000" pitchFamily="65" charset="-120"/>
              <a:ea typeface="標楷體" panose="03000509000000000000" pitchFamily="65" charset="-120"/>
            </a:endParaRPr>
          </a:p>
          <a:p>
            <a:pPr algn="ctr">
              <a:defRPr/>
            </a:pPr>
            <a:r>
              <a:rPr kumimoji="0" lang="en-US" altLang="zh-TW" sz="1400" b="1" dirty="0">
                <a:latin typeface="標楷體" panose="03000509000000000000" pitchFamily="65" charset="-120"/>
                <a:ea typeface="標楷體" panose="03000509000000000000" pitchFamily="65" charset="-120"/>
              </a:rPr>
              <a:t>15~0</a:t>
            </a:r>
            <a:endParaRPr kumimoji="0" lang="zh-TW" altLang="en-US" sz="1400" b="1"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304800" y="152400"/>
            <a:ext cx="8154988" cy="487363"/>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defRPr/>
            </a:pPr>
            <a:r>
              <a:rPr kumimoji="0" lang="en-US" altLang="zh-TW" sz="4000" b="1" kern="0" dirty="0" smtClean="0">
                <a:solidFill>
                  <a:schemeClr val="tx1"/>
                </a:solidFill>
                <a:latin typeface="標楷體" pitchFamily="65" charset="-120"/>
                <a:ea typeface="標楷體" pitchFamily="65" charset="-120"/>
              </a:rPr>
              <a:t>109</a:t>
            </a:r>
            <a:r>
              <a:rPr kumimoji="0" lang="zh-TW" altLang="en-US" sz="4000" b="1" kern="0" dirty="0" smtClean="0">
                <a:solidFill>
                  <a:schemeClr val="tx1"/>
                </a:solidFill>
                <a:latin typeface="標楷體" pitchFamily="65" charset="-120"/>
                <a:ea typeface="標楷體" pitchFamily="65" charset="-120"/>
              </a:rPr>
              <a:t>五專優先免試入學同分比序</a:t>
            </a:r>
            <a:endParaRPr kumimoji="0" lang="zh-TW" altLang="en-US" sz="4000" b="1" kern="0" dirty="0">
              <a:solidFill>
                <a:schemeClr val="tx1"/>
              </a:solidFill>
              <a:latin typeface="標楷體" pitchFamily="65" charset="-120"/>
              <a:ea typeface="標楷體" pitchFamily="65" charset="-120"/>
            </a:endParaRPr>
          </a:p>
        </p:txBody>
      </p:sp>
      <p:sp>
        <p:nvSpPr>
          <p:cNvPr id="4" name="內容版面配置區 2"/>
          <p:cNvSpPr txBox="1">
            <a:spLocks/>
          </p:cNvSpPr>
          <p:nvPr/>
        </p:nvSpPr>
        <p:spPr>
          <a:xfrm>
            <a:off x="342900" y="908050"/>
            <a:ext cx="8458200" cy="5334000"/>
          </a:xfrm>
          <a:prstGeom prst="rect">
            <a:avLst/>
          </a:prstGeom>
        </p:spPr>
        <p:txBody>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kumimoji="0" lang="zh-TW" altLang="en-US" sz="3200" kern="0" smtClean="0">
                <a:latin typeface="標楷體" pitchFamily="65" charset="-120"/>
                <a:ea typeface="標楷體" pitchFamily="65" charset="-120"/>
              </a:rPr>
              <a:t>超額同分比序項目順序</a:t>
            </a:r>
            <a:endParaRPr kumimoji="0" lang="zh-TW" altLang="en-US" sz="3200" kern="0" dirty="0">
              <a:latin typeface="標楷體" pitchFamily="65" charset="-120"/>
              <a:ea typeface="標楷體" pitchFamily="65" charset="-120"/>
            </a:endParaRPr>
          </a:p>
        </p:txBody>
      </p:sp>
      <p:sp>
        <p:nvSpPr>
          <p:cNvPr id="16389" name="五邊形 4"/>
          <p:cNvSpPr>
            <a:spLocks noChangeArrowheads="1"/>
          </p:cNvSpPr>
          <p:nvPr/>
        </p:nvSpPr>
        <p:spPr bwMode="auto">
          <a:xfrm>
            <a:off x="107950" y="1773238"/>
            <a:ext cx="1511300" cy="935037"/>
          </a:xfrm>
          <a:prstGeom prst="homePlate">
            <a:avLst>
              <a:gd name="adj" fmla="val 50030"/>
            </a:avLst>
          </a:prstGeom>
          <a:solidFill>
            <a:srgbClr val="F2CAA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zh-TW" altLang="en-US" sz="2400" b="1">
                <a:solidFill>
                  <a:srgbClr val="FF0000"/>
                </a:solidFill>
                <a:latin typeface="標楷體" pitchFamily="65" charset="-120"/>
                <a:ea typeface="標楷體" pitchFamily="65" charset="-120"/>
              </a:rPr>
              <a:t>總積分</a:t>
            </a:r>
            <a:endParaRPr kumimoji="0" lang="en-US" altLang="zh-TW" sz="2400" b="1">
              <a:solidFill>
                <a:srgbClr val="FF0000"/>
              </a:solidFill>
              <a:latin typeface="標楷體" pitchFamily="65" charset="-120"/>
              <a:ea typeface="標楷體" pitchFamily="65" charset="-120"/>
            </a:endParaRPr>
          </a:p>
          <a:p>
            <a:pPr algn="ctr"/>
            <a:r>
              <a:rPr kumimoji="0" lang="en-US" altLang="zh-TW" sz="2400" b="1">
                <a:latin typeface="標楷體" pitchFamily="65" charset="-120"/>
                <a:ea typeface="標楷體" pitchFamily="65" charset="-120"/>
              </a:rPr>
              <a:t>101~21</a:t>
            </a:r>
            <a:endParaRPr kumimoji="0" lang="zh-TW" altLang="en-US" sz="2400" b="1">
              <a:latin typeface="標楷體" pitchFamily="65" charset="-120"/>
              <a:ea typeface="標楷體" pitchFamily="65" charset="-120"/>
            </a:endParaRPr>
          </a:p>
        </p:txBody>
      </p:sp>
      <p:sp>
        <p:nvSpPr>
          <p:cNvPr id="6" name="五邊形 5"/>
          <p:cNvSpPr/>
          <p:nvPr/>
        </p:nvSpPr>
        <p:spPr bwMode="auto">
          <a:xfrm>
            <a:off x="1187450" y="2493963"/>
            <a:ext cx="1584325" cy="809625"/>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en-US" altLang="zh-TW" sz="1600" b="1" dirty="0">
                <a:solidFill>
                  <a:srgbClr val="FF0000"/>
                </a:solidFill>
                <a:latin typeface="標楷體" panose="03000509000000000000" pitchFamily="65" charset="-120"/>
                <a:ea typeface="標楷體" panose="03000509000000000000" pitchFamily="65" charset="-120"/>
              </a:rPr>
              <a:t>1</a:t>
            </a:r>
          </a:p>
          <a:p>
            <a:pPr algn="ctr">
              <a:defRPr/>
            </a:pPr>
            <a:r>
              <a:rPr kumimoji="0" lang="zh-TW" altLang="en-US" sz="2000" b="1" dirty="0">
                <a:solidFill>
                  <a:srgbClr val="FF0000"/>
                </a:solidFill>
                <a:latin typeface="標楷體" panose="03000509000000000000" pitchFamily="65" charset="-120"/>
                <a:ea typeface="標楷體" panose="03000509000000000000" pitchFamily="65" charset="-120"/>
              </a:rPr>
              <a:t>均衡學習</a:t>
            </a:r>
            <a:endParaRPr kumimoji="0" lang="en-US" altLang="zh-TW" sz="2000" b="1" dirty="0">
              <a:solidFill>
                <a:srgbClr val="FF0000"/>
              </a:solidFill>
              <a:latin typeface="標楷體" panose="03000509000000000000" pitchFamily="65" charset="-120"/>
              <a:ea typeface="標楷體" panose="03000509000000000000" pitchFamily="65" charset="-120"/>
            </a:endParaRPr>
          </a:p>
          <a:p>
            <a:pPr algn="ctr">
              <a:defRPr/>
            </a:pPr>
            <a:r>
              <a:rPr kumimoji="0" lang="en-US" altLang="zh-TW" sz="1400" b="1" dirty="0">
                <a:latin typeface="標楷體" panose="03000509000000000000" pitchFamily="65" charset="-120"/>
                <a:ea typeface="標楷體" panose="03000509000000000000" pitchFamily="65" charset="-120"/>
              </a:rPr>
              <a:t>21</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14</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7</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0</a:t>
            </a:r>
            <a:endParaRPr kumimoji="0" lang="zh-TW" altLang="en-US" sz="1400" b="1" dirty="0">
              <a:latin typeface="標楷體" panose="03000509000000000000" pitchFamily="65" charset="-120"/>
              <a:ea typeface="標楷體" panose="03000509000000000000" pitchFamily="65" charset="-120"/>
            </a:endParaRPr>
          </a:p>
        </p:txBody>
      </p:sp>
      <p:sp>
        <p:nvSpPr>
          <p:cNvPr id="7" name="五邊形 6"/>
          <p:cNvSpPr/>
          <p:nvPr/>
        </p:nvSpPr>
        <p:spPr bwMode="auto">
          <a:xfrm>
            <a:off x="3173413" y="2314575"/>
            <a:ext cx="1368425" cy="809625"/>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en-US" altLang="zh-TW" sz="1600" b="1" dirty="0">
                <a:solidFill>
                  <a:srgbClr val="FF0000"/>
                </a:solidFill>
                <a:latin typeface="標楷體" panose="03000509000000000000" pitchFamily="65" charset="-120"/>
                <a:ea typeface="標楷體" panose="03000509000000000000" pitchFamily="65" charset="-120"/>
              </a:rPr>
              <a:t>3</a:t>
            </a:r>
          </a:p>
          <a:p>
            <a:pPr algn="ctr">
              <a:defRPr/>
            </a:pPr>
            <a:r>
              <a:rPr kumimoji="0" lang="zh-TW" altLang="en-US" sz="2000" b="1" dirty="0">
                <a:solidFill>
                  <a:srgbClr val="FF0000"/>
                </a:solidFill>
                <a:latin typeface="標楷體" panose="03000509000000000000" pitchFamily="65" charset="-120"/>
                <a:ea typeface="標楷體" panose="03000509000000000000" pitchFamily="65" charset="-120"/>
              </a:rPr>
              <a:t>志願序</a:t>
            </a:r>
            <a:endParaRPr kumimoji="0" lang="en-US" altLang="zh-TW" sz="2000" b="1" dirty="0">
              <a:solidFill>
                <a:srgbClr val="FF0000"/>
              </a:solidFill>
              <a:latin typeface="標楷體" panose="03000509000000000000" pitchFamily="65" charset="-120"/>
              <a:ea typeface="標楷體" panose="03000509000000000000" pitchFamily="65" charset="-120"/>
            </a:endParaRPr>
          </a:p>
          <a:p>
            <a:pPr algn="ctr">
              <a:defRPr/>
            </a:pPr>
            <a:r>
              <a:rPr kumimoji="0" lang="en-US" altLang="zh-TW" sz="1400" b="1" dirty="0">
                <a:latin typeface="標楷體" panose="03000509000000000000" pitchFamily="65" charset="-120"/>
                <a:ea typeface="標楷體" panose="03000509000000000000" pitchFamily="65" charset="-120"/>
              </a:rPr>
              <a:t>26~21</a:t>
            </a:r>
            <a:endParaRPr kumimoji="0" lang="zh-TW" altLang="en-US" sz="1400" b="1" dirty="0">
              <a:latin typeface="標楷體" panose="03000509000000000000" pitchFamily="65" charset="-120"/>
              <a:ea typeface="標楷體" panose="03000509000000000000" pitchFamily="65" charset="-120"/>
            </a:endParaRPr>
          </a:p>
        </p:txBody>
      </p:sp>
      <p:sp>
        <p:nvSpPr>
          <p:cNvPr id="8" name="五邊形 7"/>
          <p:cNvSpPr/>
          <p:nvPr/>
        </p:nvSpPr>
        <p:spPr bwMode="auto">
          <a:xfrm>
            <a:off x="2195513" y="1574800"/>
            <a:ext cx="1655762" cy="987425"/>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en-US" altLang="zh-TW" sz="1600" b="1" dirty="0">
                <a:solidFill>
                  <a:srgbClr val="FF0000"/>
                </a:solidFill>
                <a:latin typeface="標楷體" panose="03000509000000000000" pitchFamily="65" charset="-120"/>
                <a:ea typeface="標楷體" panose="03000509000000000000" pitchFamily="65" charset="-120"/>
              </a:rPr>
              <a:t>2</a:t>
            </a:r>
          </a:p>
          <a:p>
            <a:pPr algn="ctr">
              <a:defRPr/>
            </a:pPr>
            <a:r>
              <a:rPr kumimoji="0" lang="zh-TW" altLang="en-US" b="1" dirty="0">
                <a:solidFill>
                  <a:srgbClr val="FF0000"/>
                </a:solidFill>
                <a:latin typeface="標楷體" panose="03000509000000000000" pitchFamily="65" charset="-120"/>
                <a:ea typeface="標楷體" panose="03000509000000000000" pitchFamily="65" charset="-120"/>
              </a:rPr>
              <a:t>技藝優良</a:t>
            </a:r>
            <a:endParaRPr kumimoji="0" lang="en-US" altLang="zh-TW" b="1" dirty="0">
              <a:solidFill>
                <a:srgbClr val="FF0000"/>
              </a:solidFill>
              <a:latin typeface="標楷體" panose="03000509000000000000" pitchFamily="65" charset="-120"/>
              <a:ea typeface="標楷體" panose="03000509000000000000" pitchFamily="65" charset="-120"/>
            </a:endParaRPr>
          </a:p>
          <a:p>
            <a:pPr algn="ctr">
              <a:defRPr/>
            </a:pPr>
            <a:r>
              <a:rPr kumimoji="0" lang="en-US" altLang="zh-TW" sz="1400" b="1" dirty="0">
                <a:latin typeface="標楷體" panose="03000509000000000000" pitchFamily="65" charset="-120"/>
                <a:ea typeface="標楷體" panose="03000509000000000000" pitchFamily="65" charset="-120"/>
              </a:rPr>
              <a:t>3</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2.5</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1.5</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1</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0</a:t>
            </a:r>
            <a:endParaRPr kumimoji="0" lang="zh-TW" altLang="en-US" sz="1400" b="1" dirty="0">
              <a:latin typeface="標楷體" panose="03000509000000000000" pitchFamily="65" charset="-120"/>
              <a:ea typeface="標楷體" panose="03000509000000000000" pitchFamily="65" charset="-120"/>
            </a:endParaRPr>
          </a:p>
        </p:txBody>
      </p:sp>
      <p:sp>
        <p:nvSpPr>
          <p:cNvPr id="9" name="五邊形 8"/>
          <p:cNvSpPr/>
          <p:nvPr/>
        </p:nvSpPr>
        <p:spPr bwMode="auto">
          <a:xfrm>
            <a:off x="6294438" y="1619250"/>
            <a:ext cx="1584325" cy="811213"/>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en-US" altLang="zh-TW" sz="1600" b="1" dirty="0">
                <a:solidFill>
                  <a:srgbClr val="FF0000"/>
                </a:solidFill>
                <a:latin typeface="標楷體" panose="03000509000000000000" pitchFamily="65" charset="-120"/>
                <a:ea typeface="標楷體" panose="03000509000000000000" pitchFamily="65" charset="-120"/>
              </a:rPr>
              <a:t>6</a:t>
            </a:r>
          </a:p>
          <a:p>
            <a:pPr algn="ctr">
              <a:defRPr/>
            </a:pPr>
            <a:r>
              <a:rPr kumimoji="0" lang="zh-TW" altLang="en-US" sz="2000" b="1" dirty="0">
                <a:solidFill>
                  <a:srgbClr val="FF0000"/>
                </a:solidFill>
                <a:latin typeface="標楷體" panose="03000509000000000000" pitchFamily="65" charset="-120"/>
                <a:ea typeface="標楷體" panose="03000509000000000000" pitchFamily="65" charset="-120"/>
              </a:rPr>
              <a:t>會考</a:t>
            </a:r>
            <a:r>
              <a:rPr kumimoji="0" lang="en-US" altLang="zh-TW" sz="2000" b="1" dirty="0">
                <a:solidFill>
                  <a:srgbClr val="FF0000"/>
                </a:solidFill>
                <a:latin typeface="標楷體" panose="03000509000000000000" pitchFamily="65" charset="-120"/>
                <a:ea typeface="標楷體" panose="03000509000000000000" pitchFamily="65" charset="-120"/>
              </a:rPr>
              <a:t>+</a:t>
            </a:r>
            <a:r>
              <a:rPr kumimoji="0" lang="zh-TW" altLang="en-US" sz="2000" b="1" dirty="0">
                <a:solidFill>
                  <a:srgbClr val="FF0000"/>
                </a:solidFill>
                <a:latin typeface="標楷體" panose="03000509000000000000" pitchFamily="65" charset="-120"/>
                <a:ea typeface="標楷體" panose="03000509000000000000" pitchFamily="65" charset="-120"/>
              </a:rPr>
              <a:t>寫作</a:t>
            </a:r>
            <a:endParaRPr kumimoji="0" lang="en-US" altLang="zh-TW" sz="2000" b="1" dirty="0">
              <a:solidFill>
                <a:srgbClr val="FF0000"/>
              </a:solidFill>
              <a:latin typeface="標楷體" panose="03000509000000000000" pitchFamily="65" charset="-120"/>
              <a:ea typeface="標楷體" panose="03000509000000000000" pitchFamily="65" charset="-120"/>
            </a:endParaRPr>
          </a:p>
          <a:p>
            <a:pPr algn="ctr">
              <a:defRPr/>
            </a:pPr>
            <a:r>
              <a:rPr kumimoji="0" lang="en-US" altLang="zh-TW" sz="1400" b="1" dirty="0">
                <a:latin typeface="標楷體" panose="03000509000000000000" pitchFamily="65" charset="-120"/>
                <a:ea typeface="標楷體" panose="03000509000000000000" pitchFamily="65" charset="-120"/>
              </a:rPr>
              <a:t>33~0</a:t>
            </a:r>
            <a:endParaRPr kumimoji="0" lang="zh-TW" altLang="en-US" sz="1400" b="1" dirty="0">
              <a:latin typeface="標楷體" panose="03000509000000000000" pitchFamily="65" charset="-120"/>
              <a:ea typeface="標楷體" panose="03000509000000000000" pitchFamily="65" charset="-120"/>
            </a:endParaRPr>
          </a:p>
        </p:txBody>
      </p:sp>
      <p:sp>
        <p:nvSpPr>
          <p:cNvPr id="10" name="五邊形 9"/>
          <p:cNvSpPr/>
          <p:nvPr/>
        </p:nvSpPr>
        <p:spPr bwMode="auto">
          <a:xfrm>
            <a:off x="4127500" y="1574800"/>
            <a:ext cx="1584325" cy="809625"/>
          </a:xfrm>
          <a:prstGeom prst="homePlat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en-US" altLang="zh-TW" sz="1600" b="1" dirty="0">
                <a:solidFill>
                  <a:srgbClr val="FF0000"/>
                </a:solidFill>
                <a:latin typeface="標楷體" panose="03000509000000000000" pitchFamily="65" charset="-120"/>
                <a:ea typeface="標楷體" panose="03000509000000000000" pitchFamily="65" charset="-120"/>
              </a:rPr>
              <a:t>4</a:t>
            </a:r>
          </a:p>
          <a:p>
            <a:pPr algn="ctr">
              <a:defRPr/>
            </a:pPr>
            <a:r>
              <a:rPr kumimoji="0" lang="zh-TW" altLang="en-US" sz="2000" b="1" dirty="0">
                <a:solidFill>
                  <a:srgbClr val="FF0000"/>
                </a:solidFill>
                <a:latin typeface="標楷體" panose="03000509000000000000" pitchFamily="65" charset="-120"/>
                <a:ea typeface="標楷體" panose="03000509000000000000" pitchFamily="65" charset="-120"/>
              </a:rPr>
              <a:t>弱勢身分</a:t>
            </a:r>
            <a:endParaRPr kumimoji="0" lang="en-US" altLang="zh-TW" sz="2000" b="1" dirty="0">
              <a:solidFill>
                <a:srgbClr val="FF0000"/>
              </a:solidFill>
              <a:latin typeface="標楷體" panose="03000509000000000000" pitchFamily="65" charset="-120"/>
              <a:ea typeface="標楷體" panose="03000509000000000000" pitchFamily="65" charset="-120"/>
            </a:endParaRPr>
          </a:p>
          <a:p>
            <a:pPr algn="ctr">
              <a:defRPr/>
            </a:pPr>
            <a:r>
              <a:rPr kumimoji="0" lang="en-US" altLang="zh-TW" sz="1400" b="1" dirty="0">
                <a:latin typeface="標楷體" panose="03000509000000000000" pitchFamily="65" charset="-120"/>
                <a:ea typeface="標楷體" panose="03000509000000000000" pitchFamily="65" charset="-120"/>
              </a:rPr>
              <a:t>3</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1.5</a:t>
            </a:r>
            <a:r>
              <a:rPr kumimoji="0" lang="zh-TW" altLang="en-US" sz="1400" b="1" dirty="0">
                <a:latin typeface="標楷體" panose="03000509000000000000" pitchFamily="65" charset="-120"/>
                <a:ea typeface="標楷體" panose="03000509000000000000" pitchFamily="65" charset="-120"/>
              </a:rPr>
              <a:t>、</a:t>
            </a:r>
            <a:r>
              <a:rPr kumimoji="0" lang="en-US" altLang="zh-TW" sz="1400" b="1" dirty="0">
                <a:latin typeface="標楷體" panose="03000509000000000000" pitchFamily="65" charset="-120"/>
                <a:ea typeface="標楷體" panose="03000509000000000000" pitchFamily="65" charset="-120"/>
              </a:rPr>
              <a:t>0</a:t>
            </a:r>
            <a:endParaRPr kumimoji="0" lang="zh-TW" altLang="en-US" sz="1400" b="1" dirty="0">
              <a:latin typeface="標楷體" panose="03000509000000000000" pitchFamily="65" charset="-120"/>
              <a:ea typeface="標楷體" panose="03000509000000000000" pitchFamily="65" charset="-120"/>
            </a:endParaRPr>
          </a:p>
        </p:txBody>
      </p:sp>
      <p:sp>
        <p:nvSpPr>
          <p:cNvPr id="11" name="五邊形 10"/>
          <p:cNvSpPr>
            <a:spLocks noChangeArrowheads="1"/>
          </p:cNvSpPr>
          <p:nvPr/>
        </p:nvSpPr>
        <p:spPr bwMode="auto">
          <a:xfrm>
            <a:off x="7380288" y="2303463"/>
            <a:ext cx="1584325" cy="811212"/>
          </a:xfrm>
          <a:prstGeom prst="homePlate">
            <a:avLst>
              <a:gd name="adj" fmla="val 49938"/>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7</a:t>
            </a:r>
          </a:p>
          <a:p>
            <a:pPr algn="ctr"/>
            <a:r>
              <a:rPr kumimoji="0" lang="zh-TW" altLang="en-US" sz="2000" b="1">
                <a:solidFill>
                  <a:srgbClr val="FF0000"/>
                </a:solidFill>
                <a:latin typeface="標楷體" pitchFamily="65" charset="-120"/>
                <a:ea typeface="標楷體" pitchFamily="65" charset="-120"/>
              </a:rPr>
              <a:t>服務學習</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15~0</a:t>
            </a:r>
            <a:endParaRPr kumimoji="0" lang="zh-TW" altLang="en-US" sz="1400" b="1">
              <a:latin typeface="標楷體" pitchFamily="65" charset="-120"/>
              <a:ea typeface="標楷體" pitchFamily="65" charset="-120"/>
            </a:endParaRPr>
          </a:p>
        </p:txBody>
      </p:sp>
      <p:sp>
        <p:nvSpPr>
          <p:cNvPr id="12" name="五邊形 11"/>
          <p:cNvSpPr>
            <a:spLocks noChangeArrowheads="1"/>
          </p:cNvSpPr>
          <p:nvPr/>
        </p:nvSpPr>
        <p:spPr bwMode="auto">
          <a:xfrm>
            <a:off x="107950" y="3694113"/>
            <a:ext cx="1511300" cy="936625"/>
          </a:xfrm>
          <a:prstGeom prst="homePlate">
            <a:avLst>
              <a:gd name="adj" fmla="val 49946"/>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8</a:t>
            </a:r>
          </a:p>
          <a:p>
            <a:pPr algn="ctr"/>
            <a:r>
              <a:rPr kumimoji="0" lang="zh-TW" altLang="en-US" sz="2000" b="1">
                <a:solidFill>
                  <a:srgbClr val="FF0000"/>
                </a:solidFill>
                <a:latin typeface="標楷體" pitchFamily="65" charset="-120"/>
                <a:ea typeface="標楷體" pitchFamily="65" charset="-120"/>
              </a:rPr>
              <a:t>競  賽</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7~0</a:t>
            </a:r>
            <a:endParaRPr kumimoji="0" lang="zh-TW" altLang="en-US" sz="1400" b="1">
              <a:latin typeface="標楷體" pitchFamily="65" charset="-120"/>
              <a:ea typeface="標楷體" pitchFamily="65" charset="-120"/>
            </a:endParaRPr>
          </a:p>
        </p:txBody>
      </p:sp>
      <p:sp>
        <p:nvSpPr>
          <p:cNvPr id="13" name="五邊形 12"/>
          <p:cNvSpPr>
            <a:spLocks noChangeArrowheads="1"/>
          </p:cNvSpPr>
          <p:nvPr/>
        </p:nvSpPr>
        <p:spPr bwMode="auto">
          <a:xfrm>
            <a:off x="1187450" y="4303713"/>
            <a:ext cx="1728788" cy="1008062"/>
          </a:xfrm>
          <a:prstGeom prst="homePlate">
            <a:avLst>
              <a:gd name="adj" fmla="val 50051"/>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9</a:t>
            </a:r>
          </a:p>
          <a:p>
            <a:pPr algn="ctr"/>
            <a:r>
              <a:rPr kumimoji="0" lang="zh-TW" altLang="en-US" sz="2000" b="1">
                <a:solidFill>
                  <a:srgbClr val="FF0000"/>
                </a:solidFill>
                <a:latin typeface="標楷體" pitchFamily="65" charset="-120"/>
                <a:ea typeface="標楷體" pitchFamily="65" charset="-120"/>
              </a:rPr>
              <a:t>國  文</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&gt;B&gt;C&gt;</a:t>
            </a:r>
            <a:r>
              <a:rPr kumimoji="0" lang="zh-TW" altLang="en-US" sz="1400" b="1">
                <a:latin typeface="標楷體" pitchFamily="65" charset="-120"/>
                <a:ea typeface="標楷體" pitchFamily="65" charset="-120"/>
              </a:rPr>
              <a:t>缺考</a:t>
            </a:r>
          </a:p>
        </p:txBody>
      </p:sp>
      <p:sp>
        <p:nvSpPr>
          <p:cNvPr id="14" name="五邊形 13"/>
          <p:cNvSpPr>
            <a:spLocks noChangeArrowheads="1"/>
          </p:cNvSpPr>
          <p:nvPr/>
        </p:nvSpPr>
        <p:spPr bwMode="auto">
          <a:xfrm>
            <a:off x="3563938" y="4376738"/>
            <a:ext cx="1728787" cy="1008062"/>
          </a:xfrm>
          <a:prstGeom prst="homePlate">
            <a:avLst>
              <a:gd name="adj" fmla="val 50051"/>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11</a:t>
            </a:r>
          </a:p>
          <a:p>
            <a:pPr algn="ctr"/>
            <a:r>
              <a:rPr kumimoji="0" lang="zh-TW" altLang="en-US" sz="2000" b="1">
                <a:solidFill>
                  <a:srgbClr val="FF0000"/>
                </a:solidFill>
                <a:latin typeface="標楷體" pitchFamily="65" charset="-120"/>
                <a:ea typeface="標楷體" pitchFamily="65" charset="-120"/>
              </a:rPr>
              <a:t>英  語</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&gt;B&gt;C&gt;</a:t>
            </a:r>
            <a:r>
              <a:rPr kumimoji="0" lang="zh-TW" altLang="en-US" sz="1400" b="1">
                <a:latin typeface="標楷體" pitchFamily="65" charset="-120"/>
                <a:ea typeface="標楷體" pitchFamily="65" charset="-120"/>
              </a:rPr>
              <a:t>缺考</a:t>
            </a:r>
          </a:p>
        </p:txBody>
      </p:sp>
      <p:sp>
        <p:nvSpPr>
          <p:cNvPr id="15" name="五邊形 14"/>
          <p:cNvSpPr>
            <a:spLocks noChangeArrowheads="1"/>
          </p:cNvSpPr>
          <p:nvPr/>
        </p:nvSpPr>
        <p:spPr bwMode="auto">
          <a:xfrm>
            <a:off x="2484438" y="3571875"/>
            <a:ext cx="1727200" cy="1008063"/>
          </a:xfrm>
          <a:prstGeom prst="homePlate">
            <a:avLst>
              <a:gd name="adj" fmla="val 50005"/>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10</a:t>
            </a:r>
          </a:p>
          <a:p>
            <a:pPr algn="ctr"/>
            <a:r>
              <a:rPr kumimoji="0" lang="zh-TW" altLang="en-US" sz="2000" b="1">
                <a:solidFill>
                  <a:srgbClr val="FF0000"/>
                </a:solidFill>
                <a:latin typeface="標楷體" pitchFamily="65" charset="-120"/>
                <a:ea typeface="標楷體" pitchFamily="65" charset="-120"/>
              </a:rPr>
              <a:t>數  學</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&gt;B&gt;C&gt;</a:t>
            </a:r>
            <a:r>
              <a:rPr kumimoji="0" lang="zh-TW" altLang="en-US" sz="1400" b="1">
                <a:latin typeface="標楷體" pitchFamily="65" charset="-120"/>
                <a:ea typeface="標楷體" pitchFamily="65" charset="-120"/>
              </a:rPr>
              <a:t>缺考</a:t>
            </a:r>
          </a:p>
        </p:txBody>
      </p:sp>
      <p:sp>
        <p:nvSpPr>
          <p:cNvPr id="16" name="五邊形 15"/>
          <p:cNvSpPr>
            <a:spLocks noChangeArrowheads="1"/>
          </p:cNvSpPr>
          <p:nvPr/>
        </p:nvSpPr>
        <p:spPr bwMode="auto">
          <a:xfrm>
            <a:off x="5651500" y="4448175"/>
            <a:ext cx="1728788" cy="1008063"/>
          </a:xfrm>
          <a:prstGeom prst="homePlate">
            <a:avLst>
              <a:gd name="adj" fmla="val 50051"/>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13</a:t>
            </a:r>
          </a:p>
          <a:p>
            <a:pPr algn="ctr"/>
            <a:r>
              <a:rPr kumimoji="0" lang="zh-TW" altLang="en-US" sz="2000" b="1">
                <a:solidFill>
                  <a:srgbClr val="FF0000"/>
                </a:solidFill>
                <a:latin typeface="標楷體" pitchFamily="65" charset="-120"/>
                <a:ea typeface="標楷體" pitchFamily="65" charset="-120"/>
              </a:rPr>
              <a:t>社  會</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&gt;B&gt;C&gt;</a:t>
            </a:r>
            <a:r>
              <a:rPr kumimoji="0" lang="zh-TW" altLang="en-US" sz="1400" b="1">
                <a:latin typeface="標楷體" pitchFamily="65" charset="-120"/>
                <a:ea typeface="標楷體" pitchFamily="65" charset="-120"/>
              </a:rPr>
              <a:t>缺考</a:t>
            </a:r>
          </a:p>
        </p:txBody>
      </p:sp>
      <p:sp>
        <p:nvSpPr>
          <p:cNvPr id="17" name="五邊形 16"/>
          <p:cNvSpPr>
            <a:spLocks noChangeArrowheads="1"/>
          </p:cNvSpPr>
          <p:nvPr/>
        </p:nvSpPr>
        <p:spPr bwMode="auto">
          <a:xfrm>
            <a:off x="4565650" y="3571875"/>
            <a:ext cx="1728788" cy="1008063"/>
          </a:xfrm>
          <a:prstGeom prst="homePlate">
            <a:avLst>
              <a:gd name="adj" fmla="val 50051"/>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12</a:t>
            </a:r>
          </a:p>
          <a:p>
            <a:pPr algn="ctr"/>
            <a:r>
              <a:rPr kumimoji="0" lang="zh-TW" altLang="en-US" sz="2000" b="1">
                <a:solidFill>
                  <a:srgbClr val="FF0000"/>
                </a:solidFill>
                <a:latin typeface="標楷體" pitchFamily="65" charset="-120"/>
                <a:ea typeface="標楷體" pitchFamily="65" charset="-120"/>
              </a:rPr>
              <a:t>自  然</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&gt;A&gt;B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a:t>
            </a:r>
            <a:r>
              <a:rPr kumimoji="0" lang="en-US" altLang="zh-TW" sz="1400" b="1" baseline="30000">
                <a:latin typeface="標楷體" pitchFamily="65" charset="-120"/>
                <a:ea typeface="標楷體" pitchFamily="65" charset="-120"/>
              </a:rPr>
              <a:t>+</a:t>
            </a:r>
            <a:r>
              <a:rPr kumimoji="0" lang="en-US" altLang="zh-TW" sz="1400" b="1">
                <a:latin typeface="標楷體" pitchFamily="65" charset="-120"/>
                <a:ea typeface="標楷體" pitchFamily="65" charset="-120"/>
              </a:rPr>
              <a:t>&gt;B&gt;C&gt;</a:t>
            </a:r>
            <a:r>
              <a:rPr kumimoji="0" lang="zh-TW" altLang="en-US" sz="1400" b="1">
                <a:latin typeface="標楷體" pitchFamily="65" charset="-120"/>
                <a:ea typeface="標楷體" pitchFamily="65" charset="-120"/>
              </a:rPr>
              <a:t>缺考</a:t>
            </a:r>
          </a:p>
        </p:txBody>
      </p:sp>
      <p:sp>
        <p:nvSpPr>
          <p:cNvPr id="18" name="五邊形 17"/>
          <p:cNvSpPr>
            <a:spLocks noChangeArrowheads="1"/>
          </p:cNvSpPr>
          <p:nvPr/>
        </p:nvSpPr>
        <p:spPr bwMode="auto">
          <a:xfrm>
            <a:off x="6804025" y="3644900"/>
            <a:ext cx="1728788" cy="1008063"/>
          </a:xfrm>
          <a:prstGeom prst="homePlate">
            <a:avLst>
              <a:gd name="adj" fmla="val 50051"/>
            </a:avLst>
          </a:prstGeom>
          <a:solidFill>
            <a:srgbClr val="A6F88C"/>
          </a:solidFill>
          <a:ln w="9525" algn="ctr">
            <a:solidFill>
              <a:schemeClr val="tx1"/>
            </a:solidFill>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kumimoji="0" lang="en-US" altLang="zh-TW" sz="1600" b="1">
                <a:solidFill>
                  <a:srgbClr val="FF0000"/>
                </a:solidFill>
                <a:latin typeface="標楷體" pitchFamily="65" charset="-120"/>
                <a:ea typeface="標楷體" pitchFamily="65" charset="-120"/>
              </a:rPr>
              <a:t>14</a:t>
            </a:r>
          </a:p>
          <a:p>
            <a:pPr algn="ctr"/>
            <a:r>
              <a:rPr kumimoji="0" lang="zh-TW" altLang="en-US" sz="2000" b="1">
                <a:solidFill>
                  <a:srgbClr val="FF0000"/>
                </a:solidFill>
                <a:latin typeface="標楷體" pitchFamily="65" charset="-120"/>
                <a:ea typeface="標楷體" pitchFamily="65" charset="-120"/>
              </a:rPr>
              <a:t>寫作測驗</a:t>
            </a:r>
            <a:endParaRPr kumimoji="0" lang="en-US" altLang="zh-TW" sz="2000" b="1">
              <a:solidFill>
                <a:srgbClr val="FF0000"/>
              </a:solidFill>
              <a:latin typeface="標楷體" pitchFamily="65" charset="-120"/>
              <a:ea typeface="標楷體" pitchFamily="65" charset="-120"/>
            </a:endParaRPr>
          </a:p>
          <a:p>
            <a:pPr algn="ctr"/>
            <a:r>
              <a:rPr kumimoji="0" lang="en-US" altLang="zh-TW" sz="1400" b="1">
                <a:latin typeface="標楷體" pitchFamily="65" charset="-120"/>
                <a:ea typeface="標楷體" pitchFamily="65" charset="-120"/>
              </a:rPr>
              <a:t>6&gt;5&gt;4&gt;3&gt;2&gt;1&gt;</a:t>
            </a:r>
            <a:r>
              <a:rPr kumimoji="0" lang="zh-TW" altLang="en-US" sz="1400" b="1">
                <a:latin typeface="標楷體" pitchFamily="65" charset="-120"/>
                <a:ea typeface="標楷體" pitchFamily="65" charset="-120"/>
              </a:rPr>
              <a:t>缺考</a:t>
            </a:r>
          </a:p>
        </p:txBody>
      </p:sp>
      <p:sp>
        <p:nvSpPr>
          <p:cNvPr id="19" name="文字方塊 18"/>
          <p:cNvSpPr txBox="1">
            <a:spLocks noChangeArrowheads="1"/>
          </p:cNvSpPr>
          <p:nvPr/>
        </p:nvSpPr>
        <p:spPr bwMode="auto">
          <a:xfrm>
            <a:off x="620713" y="5589588"/>
            <a:ext cx="7046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buFont typeface="Arial" charset="0"/>
              <a:buChar char="•"/>
            </a:pPr>
            <a:r>
              <a:rPr lang="zh-TW" altLang="en-US">
                <a:latin typeface="標楷體" pitchFamily="65" charset="-120"/>
                <a:ea typeface="標楷體" pitchFamily="65" charset="-120"/>
              </a:rPr>
              <a:t>此為同分之參酌比序之分發順位</a:t>
            </a:r>
            <a:endParaRPr lang="en-US" altLang="zh-TW">
              <a:latin typeface="標楷體" pitchFamily="65" charset="-120"/>
              <a:ea typeface="標楷體" pitchFamily="65" charset="-120"/>
            </a:endParaRPr>
          </a:p>
          <a:p>
            <a:pPr>
              <a:buFont typeface="Arial" charset="0"/>
              <a:buChar char="•"/>
            </a:pPr>
            <a:r>
              <a:rPr lang="zh-TW" altLang="en-US">
                <a:latin typeface="標楷體" pitchFamily="65" charset="-120"/>
                <a:ea typeface="標楷體" pitchFamily="65" charset="-120"/>
              </a:rPr>
              <a:t>積分採計</a:t>
            </a:r>
            <a:r>
              <a:rPr lang="zh-TW" altLang="en-US" b="1">
                <a:solidFill>
                  <a:srgbClr val="FF0000"/>
                </a:solidFill>
                <a:latin typeface="標楷體" pitchFamily="65" charset="-120"/>
                <a:ea typeface="標楷體" pitchFamily="65" charset="-120"/>
              </a:rPr>
              <a:t>無論是否採計會考成績，但同分比序項目皆為一致標準，且均包含會考相關科目之比序</a:t>
            </a:r>
            <a:endParaRPr lang="en-US" altLang="zh-TW" b="1">
              <a:solidFill>
                <a:srgbClr val="FF0000"/>
              </a:solidFill>
              <a:latin typeface="標楷體" pitchFamily="65" charset="-120"/>
              <a:ea typeface="標楷體" pitchFamily="65" charset="-120"/>
            </a:endParaRPr>
          </a:p>
          <a:p>
            <a:pPr>
              <a:buFont typeface="Arial" charset="0"/>
              <a:buChar char="•"/>
            </a:pPr>
            <a:r>
              <a:rPr lang="zh-TW" altLang="en-US">
                <a:latin typeface="標楷體" pitchFamily="65" charset="-120"/>
                <a:ea typeface="標楷體" pitchFamily="65" charset="-120"/>
              </a:rPr>
              <a:t>會考成績級距 </a:t>
            </a:r>
            <a:r>
              <a:rPr lang="en-US" altLang="zh-TW">
                <a:latin typeface="標楷體" pitchFamily="65" charset="-120"/>
                <a:ea typeface="標楷體" pitchFamily="65" charset="-120"/>
              </a:rPr>
              <a:t>: A++:6.4</a:t>
            </a:r>
            <a:r>
              <a:rPr lang="zh-TW" altLang="en-US">
                <a:latin typeface="標楷體" pitchFamily="65" charset="-120"/>
                <a:ea typeface="標楷體" pitchFamily="65" charset="-120"/>
              </a:rPr>
              <a:t>、</a:t>
            </a:r>
            <a:r>
              <a:rPr lang="en-US" altLang="zh-TW">
                <a:latin typeface="標楷體" pitchFamily="65" charset="-120"/>
                <a:ea typeface="標楷體" pitchFamily="65" charset="-120"/>
              </a:rPr>
              <a:t>A+:6</a:t>
            </a:r>
            <a:r>
              <a:rPr lang="zh-TW" altLang="en-US">
                <a:latin typeface="標楷體" pitchFamily="65" charset="-120"/>
                <a:ea typeface="標楷體" pitchFamily="65" charset="-120"/>
              </a:rPr>
              <a:t>、</a:t>
            </a:r>
            <a:r>
              <a:rPr lang="en-US" altLang="zh-TW">
                <a:latin typeface="標楷體" pitchFamily="65" charset="-120"/>
                <a:ea typeface="標楷體" pitchFamily="65" charset="-120"/>
              </a:rPr>
              <a:t>A:5</a:t>
            </a:r>
            <a:r>
              <a:rPr lang="zh-TW" altLang="en-US">
                <a:latin typeface="標楷體" pitchFamily="65" charset="-120"/>
                <a:ea typeface="標楷體" pitchFamily="65" charset="-120"/>
              </a:rPr>
              <a:t>、</a:t>
            </a:r>
            <a:r>
              <a:rPr lang="en-US" altLang="zh-TW">
                <a:latin typeface="標楷體" pitchFamily="65" charset="-120"/>
                <a:ea typeface="標楷體" pitchFamily="65" charset="-120"/>
              </a:rPr>
              <a:t>B++:4</a:t>
            </a:r>
            <a:r>
              <a:rPr lang="zh-TW" altLang="en-US">
                <a:latin typeface="標楷體" pitchFamily="65" charset="-120"/>
                <a:ea typeface="標楷體" pitchFamily="65" charset="-120"/>
              </a:rPr>
              <a:t>、</a:t>
            </a:r>
            <a:r>
              <a:rPr lang="en-US" altLang="zh-TW">
                <a:latin typeface="標楷體" pitchFamily="65" charset="-120"/>
                <a:ea typeface="標楷體" pitchFamily="65" charset="-120"/>
              </a:rPr>
              <a:t>B+:3</a:t>
            </a:r>
            <a:r>
              <a:rPr lang="zh-TW" altLang="en-US">
                <a:latin typeface="標楷體" pitchFamily="65" charset="-120"/>
                <a:ea typeface="標楷體" pitchFamily="65" charset="-120"/>
              </a:rPr>
              <a:t>、</a:t>
            </a:r>
            <a:r>
              <a:rPr lang="en-US" altLang="zh-TW">
                <a:latin typeface="標楷體" pitchFamily="65" charset="-120"/>
                <a:ea typeface="標楷體" pitchFamily="65" charset="-120"/>
              </a:rPr>
              <a:t>B:2</a:t>
            </a:r>
            <a:r>
              <a:rPr lang="zh-TW" altLang="en-US">
                <a:latin typeface="標楷體" pitchFamily="65" charset="-120"/>
                <a:ea typeface="標楷體" pitchFamily="65" charset="-120"/>
              </a:rPr>
              <a:t>、</a:t>
            </a:r>
            <a:r>
              <a:rPr lang="en-US" altLang="zh-TW">
                <a:latin typeface="標楷體" pitchFamily="65" charset="-120"/>
                <a:ea typeface="標楷體" pitchFamily="65" charset="-120"/>
              </a:rPr>
              <a:t>C:1</a:t>
            </a:r>
            <a:endParaRPr lang="zh-TW" altLang="en-US">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Left)">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edge">
                                      <p:cBhvr>
                                        <p:cTn id="54" dur="20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500"/>
                                        <p:tgtEl>
                                          <p:spTgt spid="1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ox(in)">
                                      <p:cBhvr>
                                        <p:cTn id="69" dur="2000"/>
                                        <p:tgtEl>
                                          <p:spTgt spid="1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amond(in)">
                                      <p:cBhvr>
                                        <p:cTn id="74" dur="2000"/>
                                        <p:tgtEl>
                                          <p:spTgt spid="18"/>
                                        </p:tgtEl>
                                      </p:cBhvr>
                                    </p:animEffect>
                                  </p:childTnLst>
                                </p:cTn>
                              </p:par>
                            </p:childTnLst>
                          </p:cTn>
                        </p:par>
                        <p:par>
                          <p:cTn id="75" fill="hold" nodeType="afterGroup">
                            <p:stCondLst>
                              <p:cond delay="2000"/>
                            </p:stCondLst>
                            <p:childTnLst>
                              <p:par>
                                <p:cTn id="76" presetID="21" presetClass="entr" presetSubtype="1"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heel(1)">
                                      <p:cBhvr>
                                        <p:cTn id="7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04800" y="152400"/>
            <a:ext cx="7939088" cy="487363"/>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defRPr/>
            </a:pPr>
            <a:r>
              <a:rPr kumimoji="0" lang="en-US" altLang="zh-TW" sz="4000" b="1" kern="0" dirty="0" smtClean="0">
                <a:solidFill>
                  <a:schemeClr val="tx1"/>
                </a:solidFill>
                <a:latin typeface="標楷體" pitchFamily="65" charset="-120"/>
                <a:ea typeface="標楷體" pitchFamily="65" charset="-120"/>
              </a:rPr>
              <a:t>109</a:t>
            </a:r>
            <a:r>
              <a:rPr kumimoji="0" lang="zh-TW" altLang="en-US" sz="4000" b="1" kern="0" dirty="0" smtClean="0">
                <a:solidFill>
                  <a:schemeClr val="tx1"/>
                </a:solidFill>
                <a:latin typeface="標楷體" pitchFamily="65" charset="-120"/>
                <a:ea typeface="標楷體" pitchFamily="65" charset="-120"/>
              </a:rPr>
              <a:t>五專優先免試入學志願選填</a:t>
            </a:r>
            <a:endParaRPr kumimoji="0" lang="zh-TW" altLang="en-US" sz="4000" b="1" kern="0" dirty="0">
              <a:solidFill>
                <a:schemeClr val="tx1"/>
              </a:solidFill>
              <a:latin typeface="標楷體" pitchFamily="65" charset="-120"/>
              <a:ea typeface="標楷體" pitchFamily="65" charset="-120"/>
            </a:endParaRPr>
          </a:p>
        </p:txBody>
      </p:sp>
      <p:sp>
        <p:nvSpPr>
          <p:cNvPr id="3" name="內容版面配置區 2"/>
          <p:cNvSpPr txBox="1">
            <a:spLocks/>
          </p:cNvSpPr>
          <p:nvPr/>
        </p:nvSpPr>
        <p:spPr>
          <a:xfrm>
            <a:off x="304800" y="1066800"/>
            <a:ext cx="8458200" cy="5530850"/>
          </a:xfrm>
          <a:prstGeom prst="rect">
            <a:avLst/>
          </a:prstGeom>
        </p:spPr>
        <p:txBody>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kumimoji="0" lang="zh-TW" altLang="en-US" sz="3200" kern="0" smtClean="0">
                <a:latin typeface="標楷體" panose="03000509000000000000" pitchFamily="65" charset="-120"/>
                <a:ea typeface="標楷體" panose="03000509000000000000" pitchFamily="65" charset="-120"/>
              </a:rPr>
              <a:t>免試生完成網路選填志願後，系統將產生免試生所填選登記志願校科</a:t>
            </a:r>
            <a:r>
              <a:rPr kumimoji="0" lang="en-US" altLang="zh-TW" sz="3200" kern="0" smtClean="0">
                <a:latin typeface="標楷體" panose="03000509000000000000" pitchFamily="65" charset="-120"/>
                <a:ea typeface="標楷體" panose="03000509000000000000" pitchFamily="65" charset="-120"/>
              </a:rPr>
              <a:t>(</a:t>
            </a:r>
            <a:r>
              <a:rPr kumimoji="0" lang="zh-TW" altLang="en-US" sz="3200" kern="0" smtClean="0">
                <a:latin typeface="標楷體" panose="03000509000000000000" pitchFamily="65" charset="-120"/>
                <a:ea typeface="標楷體" panose="03000509000000000000" pitchFamily="65" charset="-120"/>
              </a:rPr>
              <a:t>組</a:t>
            </a:r>
            <a:r>
              <a:rPr kumimoji="0" lang="en-US" altLang="zh-TW" sz="3200" kern="0" smtClean="0">
                <a:latin typeface="標楷體" panose="03000509000000000000" pitchFamily="65" charset="-120"/>
                <a:ea typeface="標楷體" panose="03000509000000000000" pitchFamily="65" charset="-120"/>
              </a:rPr>
              <a:t>)</a:t>
            </a:r>
            <a:r>
              <a:rPr kumimoji="0" lang="zh-TW" altLang="en-US" sz="3200" kern="0" smtClean="0">
                <a:latin typeface="標楷體" panose="03000509000000000000" pitchFamily="65" charset="-120"/>
                <a:ea typeface="標楷體" panose="03000509000000000000" pitchFamily="65" charset="-120"/>
              </a:rPr>
              <a:t>之</a:t>
            </a:r>
            <a:r>
              <a:rPr kumimoji="0" lang="zh-TW" altLang="en-US" sz="3600" b="1" kern="0" smtClean="0">
                <a:solidFill>
                  <a:srgbClr val="FF0000"/>
                </a:solidFill>
                <a:latin typeface="標楷體" panose="03000509000000000000" pitchFamily="65" charset="-120"/>
                <a:ea typeface="標楷體" panose="03000509000000000000" pitchFamily="65" charset="-120"/>
              </a:rPr>
              <a:t>「志願表」</a:t>
            </a:r>
            <a:r>
              <a:rPr kumimoji="0" lang="en-US" altLang="zh-TW" sz="3200" kern="0" smtClean="0">
                <a:latin typeface="標楷體" panose="03000509000000000000" pitchFamily="65" charset="-120"/>
                <a:ea typeface="標楷體" panose="03000509000000000000" pitchFamily="65" charset="-120"/>
              </a:rPr>
              <a:t>(</a:t>
            </a:r>
            <a:r>
              <a:rPr kumimoji="0" lang="zh-TW" altLang="en-US" sz="3200" kern="0" smtClean="0">
                <a:latin typeface="標楷體" panose="03000509000000000000" pitchFamily="65" charset="-120"/>
                <a:ea typeface="標楷體" panose="03000509000000000000" pitchFamily="65" charset="-120"/>
              </a:rPr>
              <a:t>含免試生基本資料及驗證條碼</a:t>
            </a:r>
            <a:r>
              <a:rPr kumimoji="0" lang="en-US" altLang="zh-TW" sz="3200" kern="0" smtClean="0">
                <a:latin typeface="標楷體" panose="03000509000000000000" pitchFamily="65" charset="-120"/>
                <a:ea typeface="標楷體" panose="03000509000000000000" pitchFamily="65" charset="-120"/>
              </a:rPr>
              <a:t>)</a:t>
            </a:r>
            <a:r>
              <a:rPr kumimoji="0" lang="zh-TW" altLang="en-US" sz="3200" kern="0" smtClean="0">
                <a:latin typeface="標楷體" panose="03000509000000000000" pitchFamily="65" charset="-120"/>
                <a:ea typeface="標楷體" panose="03000509000000000000" pitchFamily="65" charset="-120"/>
              </a:rPr>
              <a:t>。</a:t>
            </a:r>
            <a:endParaRPr kumimoji="0" lang="en-US" altLang="zh-TW" sz="3200" kern="0" smtClean="0">
              <a:latin typeface="標楷體" panose="03000509000000000000" pitchFamily="65" charset="-120"/>
              <a:ea typeface="標楷體" panose="03000509000000000000" pitchFamily="65" charset="-120"/>
            </a:endParaRPr>
          </a:p>
          <a:p>
            <a:pPr>
              <a:defRPr/>
            </a:pPr>
            <a:r>
              <a:rPr kumimoji="0" lang="zh-TW" altLang="en-US" sz="3200" b="1" kern="0" smtClean="0">
                <a:solidFill>
                  <a:srgbClr val="FF0000"/>
                </a:solidFill>
                <a:latin typeface="標楷體" panose="03000509000000000000" pitchFamily="65" charset="-120"/>
                <a:ea typeface="標楷體" panose="03000509000000000000" pitchFamily="65" charset="-120"/>
              </a:rPr>
              <a:t>「志願表」</a:t>
            </a:r>
            <a:r>
              <a:rPr kumimoji="0" lang="zh-TW" altLang="en-US" sz="3200" kern="0" smtClean="0">
                <a:latin typeface="標楷體" panose="03000509000000000000" pitchFamily="65" charset="-120"/>
                <a:ea typeface="標楷體" panose="03000509000000000000" pitchFamily="65" charset="-120"/>
              </a:rPr>
              <a:t>為重要憑證，請免試生務必下載儲存至電腦或列印並妥善保存。</a:t>
            </a:r>
            <a:endParaRPr kumimoji="0" lang="en-US" altLang="zh-TW" sz="3200" kern="0" smtClean="0">
              <a:latin typeface="標楷體" panose="03000509000000000000" pitchFamily="65" charset="-120"/>
              <a:ea typeface="標楷體" panose="03000509000000000000" pitchFamily="65" charset="-120"/>
            </a:endParaRPr>
          </a:p>
          <a:p>
            <a:pPr>
              <a:defRPr/>
            </a:pPr>
            <a:r>
              <a:rPr kumimoji="0" lang="zh-TW" altLang="en-US" sz="3200" kern="0" smtClean="0">
                <a:latin typeface="標楷體" panose="03000509000000000000" pitchFamily="65" charset="-120"/>
                <a:ea typeface="標楷體" panose="03000509000000000000" pitchFamily="65" charset="-120"/>
              </a:rPr>
              <a:t>免試生申請分發結果複查如未檢附自行留存之</a:t>
            </a:r>
            <a:r>
              <a:rPr kumimoji="0" lang="zh-TW" altLang="en-US" sz="3200" b="1" kern="0" smtClean="0">
                <a:solidFill>
                  <a:srgbClr val="FF0000"/>
                </a:solidFill>
                <a:latin typeface="標楷體" panose="03000509000000000000" pitchFamily="65" charset="-120"/>
                <a:ea typeface="標楷體" panose="03000509000000000000" pitchFamily="65" charset="-120"/>
              </a:rPr>
              <a:t>「志願表」 </a:t>
            </a:r>
            <a:r>
              <a:rPr kumimoji="0" lang="zh-TW" altLang="en-US" sz="3200" kern="0" smtClean="0">
                <a:latin typeface="標楷體" panose="03000509000000000000" pitchFamily="65" charset="-120"/>
                <a:ea typeface="標楷體" panose="03000509000000000000" pitchFamily="65" charset="-120"/>
              </a:rPr>
              <a:t>，概不受理，免試生不得異議。</a:t>
            </a:r>
            <a:endParaRPr kumimoji="0" lang="en-US" altLang="zh-TW" sz="3200" kern="0" dirty="0" smtClean="0">
              <a:latin typeface="標楷體" panose="03000509000000000000" pitchFamily="65" charset="-120"/>
              <a:ea typeface="標楷體" panose="03000509000000000000" pitchFamily="65" charset="-120"/>
            </a:endParaRPr>
          </a:p>
        </p:txBody>
      </p:sp>
      <p:sp>
        <p:nvSpPr>
          <p:cNvPr id="17412" name="矩形 3"/>
          <p:cNvSpPr>
            <a:spLocks noChangeArrowheads="1"/>
          </p:cNvSpPr>
          <p:nvPr/>
        </p:nvSpPr>
        <p:spPr bwMode="auto">
          <a:xfrm>
            <a:off x="2195513" y="5430838"/>
            <a:ext cx="40322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10000"/>
              </a:lnSpc>
              <a:spcAft>
                <a:spcPct val="60000"/>
              </a:spcAft>
            </a:pPr>
            <a:r>
              <a:rPr lang="en-US" altLang="zh-TW" sz="2400" b="1">
                <a:solidFill>
                  <a:srgbClr val="FF0000"/>
                </a:solidFill>
                <a:latin typeface="標楷體" pitchFamily="65" charset="-120"/>
                <a:ea typeface="標楷體" pitchFamily="65" charset="-120"/>
              </a:rPr>
              <a:t>109/6/4~6/9</a:t>
            </a:r>
            <a:r>
              <a:rPr lang="zh-TW" altLang="en-US" sz="2400" b="1">
                <a:solidFill>
                  <a:srgbClr val="FF0000"/>
                </a:solidFill>
                <a:latin typeface="標楷體" pitchFamily="65" charset="-120"/>
                <a:ea typeface="標楷體" pitchFamily="65" charset="-120"/>
              </a:rPr>
              <a:t>：網路選填志願</a:t>
            </a:r>
            <a:endParaRPr lang="en-US" altLang="zh-TW" sz="2400" b="1">
              <a:solidFill>
                <a:srgbClr val="FF0000"/>
              </a:solidFill>
              <a:latin typeface="標楷體" pitchFamily="65" charset="-120"/>
              <a:ea typeface="標楷體" pitchFamily="65" charset="-120"/>
            </a:endParaRPr>
          </a:p>
          <a:p>
            <a:pPr eaLnBrk="1" hangingPunct="1">
              <a:lnSpc>
                <a:spcPct val="110000"/>
              </a:lnSpc>
              <a:spcAft>
                <a:spcPct val="60000"/>
              </a:spcAft>
            </a:pPr>
            <a:r>
              <a:rPr lang="en-US" altLang="zh-TW" sz="2400" b="1">
                <a:solidFill>
                  <a:srgbClr val="FF0000"/>
                </a:solidFill>
                <a:latin typeface="標楷體" pitchFamily="65" charset="-120"/>
                <a:ea typeface="標楷體" pitchFamily="65" charset="-120"/>
              </a:rPr>
              <a:t>109/6/11</a:t>
            </a:r>
            <a:r>
              <a:rPr lang="zh-TW" altLang="en-US" sz="2400" b="1">
                <a:solidFill>
                  <a:srgbClr val="FF0000"/>
                </a:solidFill>
                <a:latin typeface="標楷體" pitchFamily="65" charset="-120"/>
                <a:ea typeface="標楷體" pitchFamily="65" charset="-120"/>
              </a:rPr>
              <a:t> </a:t>
            </a:r>
            <a:r>
              <a:rPr lang="en-US" altLang="zh-TW" sz="2400" b="1">
                <a:solidFill>
                  <a:srgbClr val="FF0000"/>
                </a:solidFill>
                <a:latin typeface="標楷體" pitchFamily="65" charset="-120"/>
                <a:ea typeface="標楷體" pitchFamily="65" charset="-120"/>
              </a:rPr>
              <a:t>:</a:t>
            </a:r>
            <a:r>
              <a:rPr lang="zh-TW" altLang="en-US" sz="2400" b="1">
                <a:solidFill>
                  <a:srgbClr val="FF0000"/>
                </a:solidFill>
                <a:latin typeface="標楷體" pitchFamily="65" charset="-120"/>
                <a:ea typeface="標楷體" pitchFamily="65" charset="-120"/>
              </a:rPr>
              <a:t> 公告錄取結果</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9860" y="0"/>
            <a:ext cx="5545108" cy="769441"/>
          </a:xfrm>
          <a:prstGeom prst="rect">
            <a:avLst/>
          </a:prstGeom>
          <a:noFill/>
        </p:spPr>
        <p:txBody>
          <a:bodyPr wrap="none">
            <a:spAutoFit/>
          </a:bodyPr>
          <a:lstStyle/>
          <a:p>
            <a:pPr algn="ctr">
              <a:defRPr/>
            </a:pPr>
            <a:r>
              <a:rPr lang="en-US" altLang="zh-TW"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anose="03000509000000000000" pitchFamily="65" charset="-120"/>
                <a:ea typeface="標楷體" panose="03000509000000000000" pitchFamily="65" charset="-120"/>
              </a:rPr>
              <a:t>109</a:t>
            </a:r>
            <a:r>
              <a:rPr lang="zh-TW" alt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anose="03000509000000000000" pitchFamily="65" charset="-120"/>
                <a:ea typeface="標楷體" panose="03000509000000000000" pitchFamily="65" charset="-120"/>
              </a:rPr>
              <a:t>五專聯合免試入學</a:t>
            </a:r>
          </a:p>
        </p:txBody>
      </p:sp>
      <p:sp>
        <p:nvSpPr>
          <p:cNvPr id="18435" name="矩形 2"/>
          <p:cNvSpPr>
            <a:spLocks noChangeArrowheads="1"/>
          </p:cNvSpPr>
          <p:nvPr/>
        </p:nvSpPr>
        <p:spPr bwMode="auto">
          <a:xfrm>
            <a:off x="971550" y="2997200"/>
            <a:ext cx="77771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a:buFont typeface="Arial" charset="0"/>
              <a:buChar char="•"/>
            </a:pPr>
            <a:r>
              <a:rPr kumimoji="0" lang="zh-TW" altLang="en-US" sz="4000">
                <a:latin typeface="標楷體" pitchFamily="65" charset="-120"/>
                <a:ea typeface="標楷體" pitchFamily="65" charset="-120"/>
              </a:rPr>
              <a:t>可以跨區報名</a:t>
            </a:r>
            <a:endParaRPr kumimoji="0" lang="en-US" altLang="zh-TW" sz="4000">
              <a:latin typeface="標楷體" pitchFamily="65" charset="-120"/>
              <a:ea typeface="標楷體" pitchFamily="65" charset="-120"/>
            </a:endParaRPr>
          </a:p>
          <a:p>
            <a:pPr algn="just">
              <a:buFont typeface="Arial" charset="0"/>
              <a:buChar char="•"/>
            </a:pPr>
            <a:r>
              <a:rPr kumimoji="0" lang="zh-TW" altLang="en-US" sz="4000">
                <a:latin typeface="標楷體" pitchFamily="65" charset="-120"/>
                <a:ea typeface="標楷體" pitchFamily="65" charset="-120"/>
              </a:rPr>
              <a:t>一區選擇一校</a:t>
            </a:r>
            <a:endParaRPr kumimoji="0" lang="en-US" altLang="zh-TW" sz="4000">
              <a:latin typeface="標楷體" pitchFamily="65" charset="-120"/>
              <a:ea typeface="標楷體" pitchFamily="65" charset="-120"/>
            </a:endParaRPr>
          </a:p>
          <a:p>
            <a:pPr algn="just">
              <a:buFont typeface="Arial" charset="0"/>
              <a:buChar char="•"/>
            </a:pPr>
            <a:r>
              <a:rPr kumimoji="0" lang="zh-TW" altLang="en-US" sz="4000">
                <a:latin typeface="標楷體" pitchFamily="65" charset="-120"/>
                <a:ea typeface="標楷體" pitchFamily="65" charset="-120"/>
              </a:rPr>
              <a:t>報名時只選校、不選科</a:t>
            </a:r>
            <a:endParaRPr kumimoji="0" lang="en-US" altLang="zh-TW" sz="4000">
              <a:latin typeface="標楷體" pitchFamily="65" charset="-120"/>
              <a:ea typeface="標楷體" pitchFamily="65" charset="-120"/>
            </a:endParaRPr>
          </a:p>
          <a:p>
            <a:pPr algn="just">
              <a:buFont typeface="Arial" charset="0"/>
              <a:buChar char="•"/>
            </a:pPr>
            <a:r>
              <a:rPr kumimoji="0" lang="en-US" altLang="zh-TW" sz="4000">
                <a:latin typeface="標楷體" pitchFamily="65" charset="-120"/>
                <a:ea typeface="標楷體" pitchFamily="65" charset="-120"/>
              </a:rPr>
              <a:t>109/7/9(</a:t>
            </a:r>
            <a:r>
              <a:rPr kumimoji="0" lang="zh-TW" altLang="en-US" sz="4000">
                <a:latin typeface="標楷體" pitchFamily="65" charset="-120"/>
                <a:ea typeface="標楷體" pitchFamily="65" charset="-120"/>
              </a:rPr>
              <a:t>四</a:t>
            </a:r>
            <a:r>
              <a:rPr kumimoji="0" lang="en-US" altLang="zh-TW" sz="4000">
                <a:latin typeface="標楷體" pitchFamily="65" charset="-120"/>
                <a:ea typeface="標楷體" pitchFamily="65" charset="-120"/>
              </a:rPr>
              <a:t>)</a:t>
            </a:r>
            <a:r>
              <a:rPr kumimoji="0" lang="zh-TW" altLang="en-US" sz="4000">
                <a:latin typeface="標楷體" pitchFamily="65" charset="-120"/>
                <a:ea typeface="標楷體" pitchFamily="65" charset="-120"/>
              </a:rPr>
              <a:t>參加現場登記分發報到作業，選擇想要就讀科別</a:t>
            </a:r>
            <a:endParaRPr kumimoji="0" lang="en-US" altLang="zh-TW" sz="4000">
              <a:latin typeface="標楷體" pitchFamily="65" charset="-120"/>
              <a:ea typeface="標楷體" pitchFamily="65" charset="-120"/>
            </a:endParaRPr>
          </a:p>
        </p:txBody>
      </p:sp>
      <p:sp>
        <p:nvSpPr>
          <p:cNvPr id="4" name="矩形 3"/>
          <p:cNvSpPr/>
          <p:nvPr/>
        </p:nvSpPr>
        <p:spPr bwMode="auto">
          <a:xfrm>
            <a:off x="971550" y="1412875"/>
            <a:ext cx="1912938" cy="122396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zh-TW" altLang="en-US" sz="4000" dirty="0">
                <a:latin typeface="標楷體" panose="03000509000000000000" pitchFamily="65" charset="-120"/>
                <a:ea typeface="標楷體" panose="03000509000000000000" pitchFamily="65" charset="-120"/>
              </a:rPr>
              <a:t>北區</a:t>
            </a:r>
            <a:endParaRPr kumimoji="0" lang="en-US" altLang="zh-TW" sz="4000" dirty="0">
              <a:latin typeface="標楷體" panose="03000509000000000000" pitchFamily="65" charset="-120"/>
              <a:ea typeface="標楷體" panose="03000509000000000000" pitchFamily="65" charset="-120"/>
            </a:endParaRPr>
          </a:p>
          <a:p>
            <a:pPr algn="ctr">
              <a:defRPr/>
            </a:pPr>
            <a:r>
              <a:rPr kumimoji="0" lang="en-US" altLang="zh-TW" sz="2400">
                <a:latin typeface="標楷體" panose="03000509000000000000" pitchFamily="65" charset="-120"/>
                <a:ea typeface="標楷體" panose="03000509000000000000" pitchFamily="65" charset="-120"/>
              </a:rPr>
              <a:t>22</a:t>
            </a:r>
            <a:endParaRPr kumimoji="0" lang="zh-TW" altLang="en-US" sz="2400" dirty="0">
              <a:latin typeface="標楷體" panose="03000509000000000000" pitchFamily="65" charset="-120"/>
              <a:ea typeface="標楷體" panose="03000509000000000000" pitchFamily="65" charset="-120"/>
            </a:endParaRPr>
          </a:p>
        </p:txBody>
      </p:sp>
      <p:sp>
        <p:nvSpPr>
          <p:cNvPr id="5" name="矩形 4"/>
          <p:cNvSpPr/>
          <p:nvPr/>
        </p:nvSpPr>
        <p:spPr bwMode="auto">
          <a:xfrm>
            <a:off x="3636963" y="1401763"/>
            <a:ext cx="1905000" cy="122396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zh-TW" altLang="en-US" sz="4000" dirty="0">
                <a:latin typeface="標楷體" panose="03000509000000000000" pitchFamily="65" charset="-120"/>
                <a:ea typeface="標楷體" panose="03000509000000000000" pitchFamily="65" charset="-120"/>
              </a:rPr>
              <a:t>中區</a:t>
            </a:r>
            <a:endParaRPr kumimoji="0" lang="en-US" altLang="zh-TW" sz="4000" dirty="0">
              <a:latin typeface="標楷體" panose="03000509000000000000" pitchFamily="65" charset="-120"/>
              <a:ea typeface="標楷體" panose="03000509000000000000" pitchFamily="65" charset="-120"/>
            </a:endParaRPr>
          </a:p>
          <a:p>
            <a:pPr algn="ctr">
              <a:defRPr/>
            </a:pPr>
            <a:r>
              <a:rPr kumimoji="0" lang="en-US" altLang="zh-TW" sz="2400" dirty="0">
                <a:latin typeface="標楷體" panose="03000509000000000000" pitchFamily="65" charset="-120"/>
                <a:ea typeface="標楷體" panose="03000509000000000000" pitchFamily="65" charset="-120"/>
              </a:rPr>
              <a:t>5</a:t>
            </a:r>
            <a:endParaRPr kumimoji="0" lang="zh-TW" altLang="en-US" sz="2400" dirty="0">
              <a:latin typeface="標楷體" panose="03000509000000000000" pitchFamily="65" charset="-120"/>
              <a:ea typeface="標楷體" panose="03000509000000000000" pitchFamily="65" charset="-120"/>
            </a:endParaRPr>
          </a:p>
        </p:txBody>
      </p:sp>
      <p:sp>
        <p:nvSpPr>
          <p:cNvPr id="6" name="矩形 5"/>
          <p:cNvSpPr/>
          <p:nvPr/>
        </p:nvSpPr>
        <p:spPr bwMode="auto">
          <a:xfrm>
            <a:off x="6300788" y="1401763"/>
            <a:ext cx="1800225" cy="1223962"/>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a:defRPr/>
            </a:pPr>
            <a:r>
              <a:rPr kumimoji="0" lang="zh-TW" altLang="en-US" sz="4000" dirty="0">
                <a:latin typeface="標楷體" panose="03000509000000000000" pitchFamily="65" charset="-120"/>
                <a:ea typeface="標楷體" panose="03000509000000000000" pitchFamily="65" charset="-120"/>
              </a:rPr>
              <a:t>南區</a:t>
            </a:r>
            <a:endParaRPr kumimoji="0" lang="en-US" altLang="zh-TW" sz="4000" dirty="0">
              <a:latin typeface="標楷體" panose="03000509000000000000" pitchFamily="65" charset="-120"/>
              <a:ea typeface="標楷體" panose="03000509000000000000" pitchFamily="65" charset="-120"/>
            </a:endParaRPr>
          </a:p>
          <a:p>
            <a:pPr algn="ctr">
              <a:defRPr/>
            </a:pPr>
            <a:r>
              <a:rPr kumimoji="0" lang="en-US" altLang="zh-TW" sz="2400" dirty="0">
                <a:latin typeface="標楷體" panose="03000509000000000000" pitchFamily="65" charset="-120"/>
                <a:ea typeface="標楷體" panose="03000509000000000000" pitchFamily="65" charset="-120"/>
              </a:rPr>
              <a:t>19</a:t>
            </a:r>
            <a:endParaRPr kumimoji="0" lang="zh-TW" altLang="en-US" sz="24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95288" y="1700213"/>
            <a:ext cx="8353425" cy="2881312"/>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lgn="ctr">
              <a:defRPr/>
            </a:pPr>
            <a:r>
              <a:rPr kumimoji="0" lang="en-US" altLang="zh-TW" sz="5400" b="1" kern="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109</a:t>
            </a:r>
            <a:r>
              <a:rPr kumimoji="0" lang="zh-TW" altLang="en-US" sz="5400" b="1" kern="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中區五專</a:t>
            </a:r>
            <a:r>
              <a:rPr kumimoji="0" lang="en-US" altLang="zh-TW" sz="5400" b="1" kern="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kumimoji="0" lang="en-US" altLang="zh-TW" sz="5400" b="1" kern="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kumimoji="0" lang="zh-TW" altLang="en-US" sz="5400" b="1" kern="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有哪些招生學校</a:t>
            </a:r>
            <a:r>
              <a:rPr kumimoji="0" lang="en-US" altLang="zh-TW" sz="5400" b="1" kern="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kumimoji="0" lang="zh-TW" altLang="en-US" sz="5400" b="1" kern="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250825" y="115888"/>
            <a:ext cx="8156575" cy="487362"/>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defRPr>
            </a:lvl2pPr>
            <a:lvl3pPr algn="l" rtl="0" eaLnBrk="0" fontAlgn="base" hangingPunct="0">
              <a:spcBef>
                <a:spcPct val="0"/>
              </a:spcBef>
              <a:spcAft>
                <a:spcPct val="0"/>
              </a:spcAft>
              <a:defRPr sz="3200">
                <a:solidFill>
                  <a:schemeClr val="bg1"/>
                </a:solidFill>
                <a:latin typeface="Arial" pitchFamily="34" charset="0"/>
              </a:defRPr>
            </a:lvl3pPr>
            <a:lvl4pPr algn="l" rtl="0" eaLnBrk="0" fontAlgn="base" hangingPunct="0">
              <a:spcBef>
                <a:spcPct val="0"/>
              </a:spcBef>
              <a:spcAft>
                <a:spcPct val="0"/>
              </a:spcAft>
              <a:defRPr sz="3200">
                <a:solidFill>
                  <a:schemeClr val="bg1"/>
                </a:solidFill>
                <a:latin typeface="Arial" pitchFamily="34" charset="0"/>
              </a:defRPr>
            </a:lvl4pPr>
            <a:lvl5pPr algn="l" rtl="0" eaLnBrk="0" fontAlgn="base" hangingPunct="0">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a:lstStyle>
          <a:p>
            <a:pPr>
              <a:defRPr/>
            </a:pPr>
            <a:r>
              <a:rPr kumimoji="0" lang="en-US" altLang="zh-TW" sz="3600" b="1" kern="0" smtClean="0">
                <a:solidFill>
                  <a:schemeClr val="tx1"/>
                </a:solidFill>
                <a:latin typeface="標楷體" pitchFamily="65" charset="-120"/>
                <a:ea typeface="標楷體" pitchFamily="65" charset="-120"/>
              </a:rPr>
              <a:t>109</a:t>
            </a:r>
            <a:r>
              <a:rPr kumimoji="0" lang="zh-TW" altLang="en-US" sz="3600" b="1" kern="0" smtClean="0">
                <a:solidFill>
                  <a:schemeClr val="tx1"/>
                </a:solidFill>
                <a:latin typeface="標楷體" pitchFamily="65" charset="-120"/>
                <a:ea typeface="標楷體" pitchFamily="65" charset="-120"/>
              </a:rPr>
              <a:t>中區五專學校招生名額分配一覽表</a:t>
            </a:r>
            <a:endParaRPr kumimoji="0" lang="zh-TW" altLang="en-US" sz="3600" b="1" kern="0" dirty="0">
              <a:solidFill>
                <a:schemeClr val="tx1"/>
              </a:solidFill>
              <a:latin typeface="標楷體" pitchFamily="65" charset="-120"/>
              <a:ea typeface="標楷體" pitchFamily="65" charset="-120"/>
            </a:endParaRPr>
          </a:p>
        </p:txBody>
      </p:sp>
      <p:graphicFrame>
        <p:nvGraphicFramePr>
          <p:cNvPr id="3" name="表格 2"/>
          <p:cNvGraphicFramePr>
            <a:graphicFrameLocks noGrp="1"/>
          </p:cNvGraphicFramePr>
          <p:nvPr/>
        </p:nvGraphicFramePr>
        <p:xfrm>
          <a:off x="755650" y="1125538"/>
          <a:ext cx="7345362" cy="5091112"/>
        </p:xfrm>
        <a:graphic>
          <a:graphicData uri="http://schemas.openxmlformats.org/drawingml/2006/table">
            <a:tbl>
              <a:tblPr/>
              <a:tblGrid>
                <a:gridCol w="2592481"/>
                <a:gridCol w="1656307"/>
                <a:gridCol w="1656307"/>
                <a:gridCol w="1440267"/>
              </a:tblGrid>
              <a:tr h="1073909">
                <a:tc>
                  <a:txBody>
                    <a:bodyPr/>
                    <a:lstStyle/>
                    <a:p>
                      <a:pPr algn="ctr" fontAlgn="ctr"/>
                      <a:r>
                        <a:rPr lang="zh-TW" altLang="en-US" sz="2400" b="0" i="0" u="none" strike="noStrike" dirty="0">
                          <a:solidFill>
                            <a:srgbClr val="000000"/>
                          </a:solidFill>
                          <a:effectLst/>
                          <a:latin typeface="標楷體"/>
                        </a:rPr>
                        <a:t>　</a:t>
                      </a: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dash"/>
                      <a:round/>
                      <a:headEnd type="none" w="med" len="med"/>
                      <a:tailEnd type="none" w="med" len="med"/>
                    </a:lnTlToBr>
                  </a:tcPr>
                </a:tc>
                <a:tc>
                  <a:txBody>
                    <a:bodyPr/>
                    <a:lstStyle/>
                    <a:p>
                      <a:pPr algn="ctr" fontAlgn="ctr"/>
                      <a:r>
                        <a:rPr lang="zh-TW" altLang="en-US" sz="2400" b="0" i="0" u="none" strike="noStrike" dirty="0" smtClean="0">
                          <a:solidFill>
                            <a:srgbClr val="000000"/>
                          </a:solidFill>
                          <a:effectLst/>
                          <a:latin typeface="標楷體"/>
                        </a:rPr>
                        <a:t>五專聯合免試入學</a:t>
                      </a:r>
                      <a:endParaRPr lang="zh-TW" altLang="en-US"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400" b="0" i="0" u="none" strike="noStrike" dirty="0" smtClean="0">
                          <a:solidFill>
                            <a:srgbClr val="000000"/>
                          </a:solidFill>
                          <a:effectLst/>
                          <a:latin typeface="標楷體"/>
                        </a:rPr>
                        <a:t>五專優先免試入學</a:t>
                      </a: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zh-TW" altLang="en-US" sz="2400" b="0" i="0" u="none" strike="noStrike" dirty="0">
                          <a:solidFill>
                            <a:srgbClr val="000000"/>
                          </a:solidFill>
                          <a:effectLst/>
                          <a:latin typeface="標楷體"/>
                        </a:rPr>
                        <a:t>合計</a:t>
                      </a: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53940">
                <a:tc>
                  <a:txBody>
                    <a:bodyPr/>
                    <a:lstStyle/>
                    <a:p>
                      <a:pPr algn="l" fontAlgn="ctr"/>
                      <a:r>
                        <a:rPr lang="zh-TW" altLang="en-US" sz="2400" b="0" i="0" u="none" strike="noStrike" dirty="0" smtClean="0">
                          <a:solidFill>
                            <a:srgbClr val="000000"/>
                          </a:solidFill>
                          <a:effectLst/>
                          <a:latin typeface="標楷體"/>
                        </a:rPr>
                        <a:t>虎尾科技大學</a:t>
                      </a:r>
                      <a:r>
                        <a:rPr lang="en-US" altLang="zh-TW" sz="2400" b="0" i="0" u="none" strike="noStrike" dirty="0" smtClean="0">
                          <a:solidFill>
                            <a:srgbClr val="000000"/>
                          </a:solidFill>
                          <a:effectLst/>
                          <a:latin typeface="標楷體"/>
                        </a:rPr>
                        <a:t>(2)</a:t>
                      </a:r>
                      <a:endParaRPr lang="zh-TW" altLang="en-US"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16</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2400" b="0" i="0" u="none" strike="noStrike" dirty="0" smtClean="0">
                          <a:solidFill>
                            <a:srgbClr val="000000"/>
                          </a:solidFill>
                          <a:effectLst/>
                          <a:latin typeface="標楷體"/>
                        </a:rPr>
                        <a:t>64</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en-US" altLang="zh-TW" sz="2400" b="0" i="0" u="none" strike="noStrike" smtClean="0">
                          <a:solidFill>
                            <a:srgbClr val="000000"/>
                          </a:solidFill>
                          <a:effectLst/>
                          <a:latin typeface="標楷體"/>
                        </a:rPr>
                        <a:t>80</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53940">
                <a:tc>
                  <a:txBody>
                    <a:bodyPr/>
                    <a:lstStyle/>
                    <a:p>
                      <a:pPr algn="l" fontAlgn="ctr"/>
                      <a:r>
                        <a:rPr lang="zh-TW" altLang="en-US" sz="2400" b="0" i="0" u="none" strike="noStrike" dirty="0" smtClean="0">
                          <a:solidFill>
                            <a:srgbClr val="000000"/>
                          </a:solidFill>
                          <a:effectLst/>
                          <a:latin typeface="標楷體"/>
                        </a:rPr>
                        <a:t>臺中科技大學</a:t>
                      </a:r>
                      <a:r>
                        <a:rPr lang="en-US" altLang="zh-TW" sz="2400" b="0" i="0" u="none" strike="noStrike" dirty="0" smtClean="0">
                          <a:solidFill>
                            <a:srgbClr val="000000"/>
                          </a:solidFill>
                          <a:effectLst/>
                          <a:latin typeface="標楷體"/>
                        </a:rPr>
                        <a:t>(11)</a:t>
                      </a: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a:solidFill>
                            <a:srgbClr val="000000"/>
                          </a:solidFill>
                          <a:effectLst/>
                          <a:latin typeface="標楷體"/>
                        </a:rPr>
                        <a:t>370</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2400" b="0" i="0" u="none" strike="noStrike" dirty="0">
                          <a:solidFill>
                            <a:srgbClr val="000000"/>
                          </a:solidFill>
                          <a:effectLst/>
                          <a:latin typeface="標楷體"/>
                        </a:rPr>
                        <a:t>371</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en-US" altLang="zh-TW" sz="2400" b="0" i="0" u="none" strike="noStrike" dirty="0">
                          <a:solidFill>
                            <a:srgbClr val="000000"/>
                          </a:solidFill>
                          <a:effectLst/>
                          <a:latin typeface="標楷體"/>
                        </a:rPr>
                        <a:t>741</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75950">
                <a:tc>
                  <a:txBody>
                    <a:bodyPr/>
                    <a:lstStyle/>
                    <a:p>
                      <a:pPr algn="l" fontAlgn="ctr"/>
                      <a:r>
                        <a:rPr lang="zh-TW" altLang="en-US" sz="2400" b="0" i="0" u="none" strike="noStrike" dirty="0">
                          <a:solidFill>
                            <a:srgbClr val="000000"/>
                          </a:solidFill>
                          <a:effectLst/>
                          <a:latin typeface="標楷體"/>
                        </a:rPr>
                        <a:t>弘光科技</a:t>
                      </a:r>
                      <a:r>
                        <a:rPr lang="zh-TW" altLang="en-US" sz="2400" b="0" i="0" u="none" strike="noStrike" dirty="0" smtClean="0">
                          <a:solidFill>
                            <a:srgbClr val="000000"/>
                          </a:solidFill>
                          <a:effectLst/>
                          <a:latin typeface="標楷體"/>
                        </a:rPr>
                        <a:t>大學</a:t>
                      </a:r>
                      <a:r>
                        <a:rPr lang="en-US" altLang="zh-TW" sz="2400" b="0" i="0" u="none" strike="noStrike" dirty="0" smtClean="0">
                          <a:solidFill>
                            <a:srgbClr val="000000"/>
                          </a:solidFill>
                          <a:effectLst/>
                          <a:latin typeface="標楷體"/>
                        </a:rPr>
                        <a:t>(1)</a:t>
                      </a:r>
                      <a:endParaRPr lang="zh-TW" altLang="en-US"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標楷體"/>
                        </a:rPr>
                        <a:t>20</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2400" b="0" i="0" u="none" strike="noStrike" dirty="0">
                          <a:solidFill>
                            <a:srgbClr val="000000"/>
                          </a:solidFill>
                          <a:effectLst/>
                          <a:latin typeface="標楷體"/>
                        </a:rPr>
                        <a:t>30</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en-US" sz="2400" b="0" i="0" u="none" strike="noStrike" dirty="0">
                          <a:solidFill>
                            <a:srgbClr val="000000"/>
                          </a:solidFill>
                          <a:effectLst/>
                          <a:latin typeface="標楷體"/>
                        </a:rPr>
                        <a:t>50</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47944">
                <a:tc>
                  <a:txBody>
                    <a:bodyPr/>
                    <a:lstStyle/>
                    <a:p>
                      <a:pPr algn="l" fontAlgn="ctr"/>
                      <a:r>
                        <a:rPr lang="zh-TW" altLang="en-US" sz="2400" b="0" i="0" u="none" strike="noStrike" dirty="0">
                          <a:solidFill>
                            <a:srgbClr val="000000"/>
                          </a:solidFill>
                          <a:effectLst/>
                          <a:latin typeface="標楷體"/>
                        </a:rPr>
                        <a:t>南開科技</a:t>
                      </a:r>
                      <a:r>
                        <a:rPr lang="zh-TW" altLang="en-US" sz="2400" b="0" i="0" u="none" strike="noStrike" dirty="0" smtClean="0">
                          <a:solidFill>
                            <a:srgbClr val="000000"/>
                          </a:solidFill>
                          <a:effectLst/>
                          <a:latin typeface="標楷體"/>
                        </a:rPr>
                        <a:t>大學</a:t>
                      </a:r>
                      <a:r>
                        <a:rPr lang="en-US" altLang="zh-TW" sz="2400" b="0" i="0" u="none" strike="noStrike" dirty="0" smtClean="0">
                          <a:solidFill>
                            <a:srgbClr val="000000"/>
                          </a:solidFill>
                          <a:effectLst/>
                          <a:latin typeface="標楷體"/>
                        </a:rPr>
                        <a:t>(2)</a:t>
                      </a:r>
                      <a:endParaRPr lang="zh-TW" altLang="en-US"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smtClean="0">
                          <a:solidFill>
                            <a:srgbClr val="000000"/>
                          </a:solidFill>
                          <a:effectLst/>
                          <a:latin typeface="標楷體"/>
                        </a:rPr>
                        <a:t>44</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2400" b="0" i="0" u="none" strike="noStrike" dirty="0" smtClean="0">
                          <a:solidFill>
                            <a:srgbClr val="000000"/>
                          </a:solidFill>
                          <a:effectLst/>
                          <a:latin typeface="標楷體"/>
                        </a:rPr>
                        <a:t>66</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en-US" altLang="zh-TW" sz="2400" b="0" i="0" u="none" strike="noStrike" dirty="0" smtClean="0">
                          <a:solidFill>
                            <a:srgbClr val="000000"/>
                          </a:solidFill>
                          <a:effectLst/>
                          <a:latin typeface="標楷體"/>
                        </a:rPr>
                        <a:t>110</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14914">
                <a:tc>
                  <a:txBody>
                    <a:bodyPr/>
                    <a:lstStyle/>
                    <a:p>
                      <a:pPr algn="l" fontAlgn="ctr"/>
                      <a:r>
                        <a:rPr lang="zh-TW" altLang="en-US" sz="2400" b="0" i="0" u="none" strike="noStrike" dirty="0" smtClean="0">
                          <a:solidFill>
                            <a:srgbClr val="000000"/>
                          </a:solidFill>
                          <a:effectLst/>
                          <a:latin typeface="標楷體"/>
                        </a:rPr>
                        <a:t>仁德醫護管理專科學校</a:t>
                      </a:r>
                      <a:r>
                        <a:rPr lang="en-US" altLang="zh-TW" sz="2400" b="0" i="0" u="none" strike="noStrike" dirty="0" smtClean="0">
                          <a:solidFill>
                            <a:srgbClr val="000000"/>
                          </a:solidFill>
                          <a:effectLst/>
                          <a:latin typeface="標楷體"/>
                        </a:rPr>
                        <a:t>(12)</a:t>
                      </a:r>
                      <a:endParaRPr lang="zh-TW" altLang="en-US"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400" b="0" i="0" u="none" strike="noStrike" dirty="0">
                          <a:solidFill>
                            <a:srgbClr val="000000"/>
                          </a:solidFill>
                          <a:effectLst/>
                          <a:latin typeface="標楷體"/>
                        </a:rPr>
                        <a:t>227</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2400" b="0" i="0" u="none" strike="noStrike" dirty="0">
                          <a:solidFill>
                            <a:srgbClr val="000000"/>
                          </a:solidFill>
                          <a:effectLst/>
                          <a:latin typeface="標楷體"/>
                        </a:rPr>
                        <a:t>1030</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ctr" fontAlgn="ctr"/>
                      <a:r>
                        <a:rPr lang="en-US" altLang="zh-TW" sz="2400" b="0" i="0" u="none" strike="noStrike" dirty="0">
                          <a:solidFill>
                            <a:srgbClr val="000000"/>
                          </a:solidFill>
                          <a:effectLst/>
                          <a:latin typeface="標楷體"/>
                        </a:rPr>
                        <a:t>1257</a:t>
                      </a: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70515">
                <a:tc>
                  <a:txBody>
                    <a:bodyPr/>
                    <a:lstStyle/>
                    <a:p>
                      <a:pPr algn="l" fontAlgn="ctr"/>
                      <a:r>
                        <a:rPr lang="zh-TW" altLang="en-US" sz="2400" b="0" i="0" u="none" strike="noStrike" dirty="0">
                          <a:solidFill>
                            <a:srgbClr val="000000"/>
                          </a:solidFill>
                          <a:effectLst/>
                          <a:latin typeface="標楷體"/>
                        </a:rPr>
                        <a:t>合計</a:t>
                      </a: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2400" b="0" i="0" u="none" strike="noStrike" dirty="0" smtClean="0">
                          <a:solidFill>
                            <a:srgbClr val="000000"/>
                          </a:solidFill>
                          <a:effectLst/>
                          <a:latin typeface="標楷體"/>
                        </a:rPr>
                        <a:t>677</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2400" b="0" i="0" u="none" strike="noStrike" dirty="0" smtClean="0">
                          <a:solidFill>
                            <a:srgbClr val="000000"/>
                          </a:solidFill>
                          <a:effectLst/>
                          <a:latin typeface="標楷體"/>
                        </a:rPr>
                        <a:t>1561</a:t>
                      </a:r>
                      <a:endParaRPr lang="en-US" altLang="zh-TW" sz="2400" b="0" i="0" u="none" strike="noStrike" dirty="0">
                        <a:solidFill>
                          <a:srgbClr val="000000"/>
                        </a:solidFill>
                        <a:effectLst/>
                        <a:latin typeface="標楷體"/>
                      </a:endParaRP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2400" b="0" i="0" u="none" strike="noStrike" dirty="0" smtClean="0">
                          <a:solidFill>
                            <a:srgbClr val="000000"/>
                          </a:solidFill>
                          <a:effectLst/>
                          <a:latin typeface="標楷體"/>
                        </a:rPr>
                        <a:t>2238</a:t>
                      </a:r>
                    </a:p>
                  </a:txBody>
                  <a:tcPr marL="7621" marR="7621" marT="7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0526" name="文字方塊 3"/>
          <p:cNvSpPr txBox="1">
            <a:spLocks noChangeArrowheads="1"/>
          </p:cNvSpPr>
          <p:nvPr/>
        </p:nvSpPr>
        <p:spPr bwMode="auto">
          <a:xfrm>
            <a:off x="827088" y="1770063"/>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sz="2000" b="1">
                <a:latin typeface="標楷體" pitchFamily="65" charset="-120"/>
                <a:ea typeface="標楷體" pitchFamily="65" charset="-120"/>
              </a:rPr>
              <a:t>委員學校</a:t>
            </a:r>
          </a:p>
        </p:txBody>
      </p:sp>
      <p:sp>
        <p:nvSpPr>
          <p:cNvPr id="20527" name="文字方塊 4"/>
          <p:cNvSpPr txBox="1">
            <a:spLocks noChangeArrowheads="1"/>
          </p:cNvSpPr>
          <p:nvPr/>
        </p:nvSpPr>
        <p:spPr bwMode="auto">
          <a:xfrm>
            <a:off x="1814513" y="1147763"/>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sz="2000" b="1">
                <a:latin typeface="標楷體" pitchFamily="65" charset="-120"/>
                <a:ea typeface="標楷體" pitchFamily="65" charset="-120"/>
              </a:rPr>
              <a:t>入學管道</a:t>
            </a:r>
          </a:p>
        </p:txBody>
      </p:sp>
      <p:sp>
        <p:nvSpPr>
          <p:cNvPr id="20528" name="文字方塊 5"/>
          <p:cNvSpPr txBox="1">
            <a:spLocks noChangeArrowheads="1"/>
          </p:cNvSpPr>
          <p:nvPr/>
        </p:nvSpPr>
        <p:spPr bwMode="auto">
          <a:xfrm>
            <a:off x="1331913" y="6308725"/>
            <a:ext cx="641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b="1">
                <a:solidFill>
                  <a:srgbClr val="FF0000"/>
                </a:solidFill>
                <a:latin typeface="標楷體" pitchFamily="65" charset="-120"/>
                <a:ea typeface="標楷體" pitchFamily="65" charset="-120"/>
              </a:rPr>
              <a:t>聯合免試入學實際招生名額將於</a:t>
            </a:r>
            <a:r>
              <a:rPr lang="en-US" altLang="zh-TW" b="1">
                <a:solidFill>
                  <a:srgbClr val="FF0000"/>
                </a:solidFill>
                <a:latin typeface="標楷體" pitchFamily="65" charset="-120"/>
                <a:ea typeface="標楷體" pitchFamily="65" charset="-120"/>
              </a:rPr>
              <a:t>109</a:t>
            </a:r>
            <a:r>
              <a:rPr lang="zh-TW" altLang="en-US" b="1">
                <a:solidFill>
                  <a:srgbClr val="FF0000"/>
                </a:solidFill>
                <a:latin typeface="標楷體" pitchFamily="65" charset="-120"/>
                <a:ea typeface="標楷體" pitchFamily="65" charset="-120"/>
              </a:rPr>
              <a:t>年</a:t>
            </a:r>
            <a:r>
              <a:rPr lang="en-US" altLang="zh-TW" b="1">
                <a:solidFill>
                  <a:srgbClr val="FF0000"/>
                </a:solidFill>
                <a:latin typeface="標楷體" pitchFamily="65" charset="-120"/>
                <a:ea typeface="標楷體" pitchFamily="65" charset="-120"/>
              </a:rPr>
              <a:t>6</a:t>
            </a:r>
            <a:r>
              <a:rPr lang="zh-TW" altLang="en-US" b="1">
                <a:solidFill>
                  <a:srgbClr val="FF0000"/>
                </a:solidFill>
                <a:latin typeface="標楷體" pitchFamily="65" charset="-120"/>
                <a:ea typeface="標楷體" pitchFamily="65" charset="-120"/>
              </a:rPr>
              <a:t>月</a:t>
            </a:r>
            <a:r>
              <a:rPr lang="en-US" altLang="zh-TW" b="1">
                <a:solidFill>
                  <a:srgbClr val="FF0000"/>
                </a:solidFill>
                <a:latin typeface="標楷體" pitchFamily="65" charset="-120"/>
                <a:ea typeface="標楷體" pitchFamily="65" charset="-120"/>
              </a:rPr>
              <a:t>19</a:t>
            </a:r>
            <a:r>
              <a:rPr lang="zh-TW" altLang="en-US" b="1">
                <a:solidFill>
                  <a:srgbClr val="FF0000"/>
                </a:solidFill>
                <a:latin typeface="標楷體" pitchFamily="65" charset="-120"/>
                <a:ea typeface="標楷體" pitchFamily="65" charset="-120"/>
              </a:rPr>
              <a:t>日</a:t>
            </a:r>
            <a:r>
              <a:rPr lang="en-US" altLang="zh-TW" b="1">
                <a:solidFill>
                  <a:srgbClr val="FF0000"/>
                </a:solidFill>
                <a:latin typeface="標楷體" pitchFamily="65" charset="-120"/>
                <a:ea typeface="標楷體" pitchFamily="65" charset="-120"/>
              </a:rPr>
              <a:t>(</a:t>
            </a:r>
            <a:r>
              <a:rPr lang="zh-TW" altLang="en-US" b="1">
                <a:solidFill>
                  <a:srgbClr val="FF0000"/>
                </a:solidFill>
                <a:latin typeface="標楷體" pitchFamily="65" charset="-120"/>
                <a:ea typeface="標楷體" pitchFamily="65" charset="-120"/>
              </a:rPr>
              <a:t>五</a:t>
            </a:r>
            <a:r>
              <a:rPr lang="en-US" altLang="zh-TW" b="1">
                <a:solidFill>
                  <a:srgbClr val="FF0000"/>
                </a:solidFill>
                <a:latin typeface="標楷體" pitchFamily="65" charset="-120"/>
                <a:ea typeface="標楷體" pitchFamily="65" charset="-120"/>
              </a:rPr>
              <a:t>)12</a:t>
            </a:r>
            <a:r>
              <a:rPr lang="zh-TW" altLang="en-US" b="1">
                <a:solidFill>
                  <a:srgbClr val="FF0000"/>
                </a:solidFill>
                <a:latin typeface="標楷體" pitchFamily="65" charset="-120"/>
                <a:ea typeface="標楷體" pitchFamily="65" charset="-120"/>
              </a:rPr>
              <a:t>點前公告</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152400"/>
            <a:ext cx="7651750" cy="487363"/>
          </a:xfrm>
        </p:spPr>
        <p:txBody>
          <a:bodyPr/>
          <a:lstStyle/>
          <a:p>
            <a:pPr>
              <a:defRPr/>
            </a:pPr>
            <a:r>
              <a:rPr lang="en-US" altLang="zh-TW" sz="3600" b="1">
                <a:solidFill>
                  <a:schemeClr val="tx1"/>
                </a:solidFill>
                <a:effectLst>
                  <a:outerShdw blurRad="38100" dist="38100" dir="2700000" algn="tl">
                    <a:srgbClr val="C0C0C0"/>
                  </a:outerShdw>
                </a:effectLst>
                <a:latin typeface="標楷體" pitchFamily="65" charset="-120"/>
                <a:ea typeface="標楷體" pitchFamily="65" charset="-120"/>
              </a:rPr>
              <a:t>109</a:t>
            </a:r>
            <a:r>
              <a:rPr lang="zh-TW" altLang="en-US" sz="3600" b="1">
                <a:solidFill>
                  <a:schemeClr val="tx1"/>
                </a:solidFill>
                <a:effectLst>
                  <a:outerShdw blurRad="38100" dist="38100" dir="2700000" algn="tl">
                    <a:srgbClr val="C0C0C0"/>
                  </a:outerShdw>
                </a:effectLst>
                <a:latin typeface="標楷體" pitchFamily="65" charset="-120"/>
                <a:ea typeface="標楷體" pitchFamily="65" charset="-120"/>
              </a:rPr>
              <a:t>學年度中區五專招生學校與科系</a:t>
            </a:r>
          </a:p>
        </p:txBody>
      </p:sp>
      <p:graphicFrame>
        <p:nvGraphicFramePr>
          <p:cNvPr id="49248" name="Group 96"/>
          <p:cNvGraphicFramePr>
            <a:graphicFrameLocks noGrp="1"/>
          </p:cNvGraphicFramePr>
          <p:nvPr/>
        </p:nvGraphicFramePr>
        <p:xfrm>
          <a:off x="250825" y="981075"/>
          <a:ext cx="4278313" cy="5713419"/>
        </p:xfrm>
        <a:graphic>
          <a:graphicData uri="http://schemas.openxmlformats.org/drawingml/2006/table">
            <a:tbl>
              <a:tblPr/>
              <a:tblGrid>
                <a:gridCol w="1584325"/>
                <a:gridCol w="2693988"/>
              </a:tblGrid>
              <a:tr h="411115">
                <a:tc rowSpan="2">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國立虎尾科技大學</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精密機械工程科</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資訊工程科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rowSpan="11">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國立臺中科技大學</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國際貿易與經營科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會計資訊科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02">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保險金融管理科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企業管理科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應用英語科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應用日語科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02">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資訊管理科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資訊工程科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護理科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資訊應用菁英班</a:t>
                      </a:r>
                      <a:r>
                        <a:rPr kumimoji="1" lang="en-US" alt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a:t>
                      </a:r>
                      <a:r>
                        <a:rPr kumimoji="1" lang="zh-TW" altLang="en-US" sz="1800" b="0" i="0" u="none" strike="noStrike" cap="none" normalizeH="0" baseline="0">
                          <a:ln>
                            <a:noFill/>
                          </a:ln>
                          <a:solidFill>
                            <a:schemeClr val="tx1"/>
                          </a:solidFill>
                          <a:effectLst/>
                          <a:latin typeface="標楷體" pitchFamily="65" charset="-120"/>
                          <a:ea typeface="標楷體" pitchFamily="65" charset="-120"/>
                        </a:rPr>
                        <a:t>五專</a:t>
                      </a:r>
                      <a:r>
                        <a:rPr kumimoji="1" lang="en-US" altLang="zh-TW" sz="1800" b="0" i="0" u="none" strike="noStrike" cap="none" normalizeH="0" baseline="0">
                          <a:ln>
                            <a:noFill/>
                          </a:ln>
                          <a:solidFill>
                            <a:schemeClr val="tx1"/>
                          </a:solidFill>
                          <a:effectLst/>
                          <a:latin typeface="Times New Roman" pitchFamily="18" charset="0"/>
                          <a:ea typeface="標楷體" pitchFamily="65" charset="-120"/>
                        </a:rPr>
                        <a:t>)</a:t>
                      </a:r>
                      <a:endParaRPr kumimoji="1" lang="en-US" altLang="zh-TW"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1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創意商品設計菁英班</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弘光科技大學</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護理科</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9247" name="Group 95"/>
          <p:cNvGraphicFramePr>
            <a:graphicFrameLocks noGrp="1"/>
          </p:cNvGraphicFramePr>
          <p:nvPr/>
        </p:nvGraphicFramePr>
        <p:xfrm>
          <a:off x="4787900" y="981075"/>
          <a:ext cx="4152900" cy="5729288"/>
        </p:xfrm>
        <a:graphic>
          <a:graphicData uri="http://schemas.openxmlformats.org/drawingml/2006/table">
            <a:tbl>
              <a:tblPr/>
              <a:tblGrid>
                <a:gridCol w="1617663"/>
                <a:gridCol w="2535237"/>
              </a:tblGrid>
              <a:tr h="409575">
                <a:tc rowSpan="2">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南開科技大學</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000000"/>
                          </a:solidFill>
                          <a:effectLst/>
                          <a:latin typeface="標楷體" pitchFamily="65" charset="-120"/>
                          <a:ea typeface="標楷體" pitchFamily="65" charset="-120"/>
                        </a:rPr>
                        <a:t>電機與資訊技術科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000000"/>
                          </a:solidFill>
                          <a:effectLst/>
                          <a:latin typeface="標楷體" pitchFamily="65" charset="-120"/>
                          <a:ea typeface="標楷體" pitchFamily="65" charset="-120"/>
                        </a:rPr>
                        <a:t>自動化工程科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rowSpan="12">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仁德醫護管理專科學校</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護理科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復健科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醫事檢驗科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視光學科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生命關懷事業科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口腔衛生學科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健康美容觀光科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餐旅管理科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調理保健技術科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職業安全衛生科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幼兒保育科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v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itchFamily="65" charset="-120"/>
                          <a:ea typeface="標楷體" pitchFamily="65" charset="-120"/>
                        </a:rPr>
                        <a:t>生技製藥經營管理科</a:t>
                      </a:r>
                      <a:endParaRPr kumimoji="1" lang="zh-TW" altLang="en-US" sz="1800" b="0" i="0" u="none" strike="noStrike" cap="none" normalizeH="0" baseline="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Grp="1" noChangeArrowheads="1"/>
          </p:cNvSpPr>
          <p:nvPr>
            <p:ph type="title"/>
          </p:nvPr>
        </p:nvSpPr>
        <p:spPr>
          <a:xfrm>
            <a:off x="581025" y="152400"/>
            <a:ext cx="7086600" cy="487363"/>
          </a:xfrm>
        </p:spPr>
        <p:txBody>
          <a:bodyPr/>
          <a:lstStyle/>
          <a:p>
            <a:pPr algn="ctr" eaLnBrk="1" hangingPunct="1"/>
            <a:r>
              <a:rPr lang="zh-TW" altLang="en-US" sz="3600" b="1" smtClean="0">
                <a:solidFill>
                  <a:schemeClr val="tx1"/>
                </a:solidFill>
                <a:latin typeface="標楷體" pitchFamily="65" charset="-120"/>
                <a:ea typeface="標楷體" pitchFamily="65" charset="-120"/>
              </a:rPr>
              <a:t>簡報大綱</a:t>
            </a:r>
            <a:endParaRPr lang="en-US" altLang="zh-TW" sz="3600" b="1" smtClean="0">
              <a:solidFill>
                <a:schemeClr val="tx1"/>
              </a:solidFill>
              <a:latin typeface="標楷體" pitchFamily="65" charset="-120"/>
              <a:ea typeface="標楷體" pitchFamily="65" charset="-120"/>
            </a:endParaRPr>
          </a:p>
        </p:txBody>
      </p:sp>
      <p:sp>
        <p:nvSpPr>
          <p:cNvPr id="7171" name="Rectangle 13"/>
          <p:cNvSpPr>
            <a:spLocks noGrp="1" noChangeArrowheads="1"/>
          </p:cNvSpPr>
          <p:nvPr>
            <p:ph idx="4294967295"/>
          </p:nvPr>
        </p:nvSpPr>
        <p:spPr>
          <a:xfrm>
            <a:off x="1116013" y="1130300"/>
            <a:ext cx="6985000" cy="4540250"/>
          </a:xfrm>
        </p:spPr>
        <p:txBody>
          <a:bodyPr anchor="ctr">
            <a:spAutoFit/>
          </a:bodyPr>
          <a:lstStyle/>
          <a:p>
            <a:pPr eaLnBrk="1" hangingPunct="1">
              <a:lnSpc>
                <a:spcPct val="150000"/>
              </a:lnSpc>
              <a:spcBef>
                <a:spcPct val="0"/>
              </a:spcBef>
              <a:buFont typeface="Wingdings" pitchFamily="2" charset="2"/>
              <a:buChar char="l"/>
            </a:pPr>
            <a:r>
              <a:rPr lang="zh-TW" altLang="en-US" b="1" smtClean="0">
                <a:solidFill>
                  <a:srgbClr val="660066"/>
                </a:solidFill>
                <a:latin typeface="標楷體" pitchFamily="65" charset="-120"/>
                <a:ea typeface="標楷體" pitchFamily="65" charset="-120"/>
              </a:rPr>
              <a:t>人生第一個重大選擇</a:t>
            </a:r>
            <a:endParaRPr lang="en-US" altLang="zh-TW" b="1" smtClean="0">
              <a:solidFill>
                <a:srgbClr val="660066"/>
              </a:solidFill>
              <a:latin typeface="標楷體" pitchFamily="65" charset="-120"/>
              <a:ea typeface="標楷體" pitchFamily="65" charset="-120"/>
            </a:endParaRPr>
          </a:p>
          <a:p>
            <a:pPr eaLnBrk="1" hangingPunct="1">
              <a:lnSpc>
                <a:spcPct val="150000"/>
              </a:lnSpc>
              <a:spcBef>
                <a:spcPct val="0"/>
              </a:spcBef>
              <a:buFont typeface="Wingdings" pitchFamily="2" charset="2"/>
              <a:buChar char="l"/>
            </a:pPr>
            <a:r>
              <a:rPr lang="en-US" altLang="zh-TW" b="1" smtClean="0">
                <a:solidFill>
                  <a:srgbClr val="660066"/>
                </a:solidFill>
                <a:latin typeface="標楷體" pitchFamily="65" charset="-120"/>
                <a:ea typeface="標楷體" pitchFamily="65" charset="-120"/>
              </a:rPr>
              <a:t>109</a:t>
            </a:r>
            <a:r>
              <a:rPr lang="zh-TW" altLang="en-US" b="1" smtClean="0">
                <a:solidFill>
                  <a:srgbClr val="660066"/>
                </a:solidFill>
                <a:latin typeface="標楷體" pitchFamily="65" charset="-120"/>
                <a:ea typeface="標楷體" pitchFamily="65" charset="-120"/>
              </a:rPr>
              <a:t>學年度五專免試入學管道</a:t>
            </a:r>
            <a:endParaRPr lang="en-US" altLang="zh-TW" b="1" smtClean="0">
              <a:solidFill>
                <a:srgbClr val="660066"/>
              </a:solidFill>
              <a:latin typeface="標楷體" pitchFamily="65" charset="-120"/>
              <a:ea typeface="標楷體" pitchFamily="65" charset="-120"/>
            </a:endParaRPr>
          </a:p>
          <a:p>
            <a:pPr eaLnBrk="1" hangingPunct="1">
              <a:lnSpc>
                <a:spcPct val="150000"/>
              </a:lnSpc>
              <a:spcBef>
                <a:spcPct val="0"/>
              </a:spcBef>
              <a:buFont typeface="Wingdings" pitchFamily="2" charset="2"/>
              <a:buChar char="l"/>
            </a:pPr>
            <a:r>
              <a:rPr lang="zh-TW" altLang="en-US" b="1" smtClean="0">
                <a:solidFill>
                  <a:srgbClr val="660066"/>
                </a:solidFill>
                <a:latin typeface="標楷體" pitchFamily="65" charset="-120"/>
                <a:ea typeface="標楷體" pitchFamily="65" charset="-120"/>
              </a:rPr>
              <a:t>五專聯合免試入學積分採計說明</a:t>
            </a:r>
          </a:p>
          <a:p>
            <a:pPr eaLnBrk="1" hangingPunct="1">
              <a:lnSpc>
                <a:spcPct val="150000"/>
              </a:lnSpc>
              <a:spcBef>
                <a:spcPct val="0"/>
              </a:spcBef>
              <a:buFont typeface="Wingdings" pitchFamily="2" charset="2"/>
              <a:buChar char="l"/>
            </a:pPr>
            <a:r>
              <a:rPr lang="zh-TW" altLang="en-US" b="1" smtClean="0">
                <a:solidFill>
                  <a:srgbClr val="660066"/>
                </a:solidFill>
                <a:latin typeface="標楷體" pitchFamily="65" charset="-120"/>
                <a:ea typeface="標楷體" pitchFamily="65" charset="-120"/>
              </a:rPr>
              <a:t>五專聯合免試入學積分證明</a:t>
            </a:r>
          </a:p>
          <a:p>
            <a:pPr eaLnBrk="1" hangingPunct="1">
              <a:lnSpc>
                <a:spcPct val="150000"/>
              </a:lnSpc>
              <a:spcBef>
                <a:spcPct val="0"/>
              </a:spcBef>
              <a:buFont typeface="Wingdings" pitchFamily="2" charset="2"/>
              <a:buChar char="l"/>
            </a:pPr>
            <a:r>
              <a:rPr lang="zh-TW" altLang="en-US" b="1" smtClean="0">
                <a:solidFill>
                  <a:srgbClr val="660066"/>
                </a:solidFill>
                <a:latin typeface="標楷體" pitchFamily="65" charset="-120"/>
                <a:ea typeface="標楷體" pitchFamily="65" charset="-120"/>
              </a:rPr>
              <a:t>成績計算範例說明</a:t>
            </a:r>
            <a:endParaRPr lang="en-US" altLang="zh-TW" b="1" smtClean="0">
              <a:solidFill>
                <a:srgbClr val="660066"/>
              </a:solidFill>
              <a:latin typeface="標楷體" pitchFamily="65" charset="-120"/>
              <a:ea typeface="標楷體" pitchFamily="65" charset="-120"/>
            </a:endParaRPr>
          </a:p>
          <a:p>
            <a:pPr eaLnBrk="1" hangingPunct="1">
              <a:lnSpc>
                <a:spcPct val="150000"/>
              </a:lnSpc>
              <a:spcBef>
                <a:spcPct val="0"/>
              </a:spcBef>
              <a:buFont typeface="Wingdings" pitchFamily="2" charset="2"/>
              <a:buChar char="l"/>
            </a:pPr>
            <a:r>
              <a:rPr lang="zh-TW" altLang="en-US" b="1" smtClean="0">
                <a:solidFill>
                  <a:srgbClr val="660066"/>
                </a:solidFill>
                <a:latin typeface="標楷體" pitchFamily="65" charset="-120"/>
                <a:ea typeface="標楷體" pitchFamily="65" charset="-120"/>
              </a:rPr>
              <a:t>成績暨登記分發報到通知單</a:t>
            </a:r>
          </a:p>
          <a:p>
            <a:pPr eaLnBrk="1" hangingPunct="1">
              <a:lnSpc>
                <a:spcPct val="150000"/>
              </a:lnSpc>
              <a:spcBef>
                <a:spcPct val="0"/>
              </a:spcBef>
              <a:buFont typeface="Wingdings" pitchFamily="2" charset="2"/>
              <a:buChar char="l"/>
            </a:pPr>
            <a:r>
              <a:rPr lang="zh-TW" altLang="en-US" b="1" smtClean="0">
                <a:solidFill>
                  <a:srgbClr val="660066"/>
                </a:solidFill>
                <a:latin typeface="標楷體" pitchFamily="65" charset="-120"/>
                <a:ea typeface="標楷體" pitchFamily="65" charset="-120"/>
              </a:rPr>
              <a:t>報名注意事項與報名表填寫範例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內容版面配置區 2"/>
          <p:cNvSpPr>
            <a:spLocks noGrp="1" noChangeArrowheads="1"/>
          </p:cNvSpPr>
          <p:nvPr>
            <p:ph idx="1"/>
          </p:nvPr>
        </p:nvSpPr>
        <p:spPr>
          <a:xfrm>
            <a:off x="271463" y="836613"/>
            <a:ext cx="8693150" cy="1138237"/>
          </a:xfrm>
        </p:spPr>
        <p:txBody>
          <a:bodyPr/>
          <a:lstStyle/>
          <a:p>
            <a:r>
              <a:rPr lang="zh-TW" altLang="en-US" sz="3200" smtClean="0">
                <a:latin typeface="標楷體" pitchFamily="65" charset="-120"/>
                <a:ea typeface="標楷體" pitchFamily="65" charset="-120"/>
                <a:cs typeface="Times New Roman" pitchFamily="18" charset="0"/>
              </a:rPr>
              <a:t>五專聯合免試入學超額比序總積分</a:t>
            </a:r>
            <a:r>
              <a:rPr lang="zh-TW" altLang="en-US" sz="3200" smtClean="0">
                <a:solidFill>
                  <a:srgbClr val="FF0000"/>
                </a:solidFill>
                <a:latin typeface="標楷體" pitchFamily="65" charset="-120"/>
                <a:ea typeface="標楷體" pitchFamily="65" charset="-120"/>
                <a:cs typeface="Times New Roman" pitchFamily="18" charset="0"/>
              </a:rPr>
              <a:t>滿分</a:t>
            </a:r>
            <a:r>
              <a:rPr lang="en-US" altLang="zh-TW" sz="3200" smtClean="0">
                <a:solidFill>
                  <a:srgbClr val="FF0000"/>
                </a:solidFill>
                <a:latin typeface="標楷體" pitchFamily="65" charset="-120"/>
                <a:ea typeface="標楷體" pitchFamily="65" charset="-120"/>
                <a:cs typeface="Times New Roman" pitchFamily="18" charset="0"/>
              </a:rPr>
              <a:t>50</a:t>
            </a:r>
            <a:r>
              <a:rPr lang="zh-TW" altLang="en-US" sz="3200" smtClean="0">
                <a:solidFill>
                  <a:srgbClr val="FF0000"/>
                </a:solidFill>
                <a:latin typeface="標楷體" pitchFamily="65" charset="-120"/>
                <a:ea typeface="標楷體" pitchFamily="65" charset="-120"/>
                <a:cs typeface="Times New Roman" pitchFamily="18" charset="0"/>
              </a:rPr>
              <a:t>分</a:t>
            </a:r>
            <a:r>
              <a:rPr lang="zh-TW" altLang="en-US" sz="3200" smtClean="0">
                <a:latin typeface="標楷體" pitchFamily="65" charset="-120"/>
                <a:ea typeface="標楷體" pitchFamily="65" charset="-120"/>
                <a:cs typeface="Times New Roman" pitchFamily="18" charset="0"/>
              </a:rPr>
              <a:t>，共採計</a:t>
            </a:r>
            <a:r>
              <a:rPr lang="zh-TW" altLang="en-US" sz="3200" smtClean="0">
                <a:solidFill>
                  <a:srgbClr val="FF0000"/>
                </a:solidFill>
                <a:latin typeface="標楷體" pitchFamily="65" charset="-120"/>
                <a:ea typeface="標楷體" pitchFamily="65" charset="-120"/>
                <a:cs typeface="Times New Roman" pitchFamily="18" charset="0"/>
              </a:rPr>
              <a:t>七個主項目</a:t>
            </a:r>
            <a:r>
              <a:rPr lang="zh-TW" altLang="en-US" sz="3200" smtClean="0">
                <a:latin typeface="標楷體" pitchFamily="65" charset="-120"/>
                <a:ea typeface="標楷體" pitchFamily="65" charset="-120"/>
                <a:cs typeface="Times New Roman" pitchFamily="18" charset="0"/>
              </a:rPr>
              <a:t>，各項比序項目說明如下</a:t>
            </a:r>
            <a:r>
              <a:rPr lang="en-US" altLang="zh-TW" sz="3200" smtClean="0">
                <a:latin typeface="標楷體" pitchFamily="65" charset="-120"/>
                <a:ea typeface="標楷體" pitchFamily="65" charset="-120"/>
                <a:cs typeface="Times New Roman" pitchFamily="18" charset="0"/>
              </a:rPr>
              <a:t>:</a:t>
            </a:r>
          </a:p>
        </p:txBody>
      </p:sp>
      <p:sp>
        <p:nvSpPr>
          <p:cNvPr id="22531"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solidFill>
                  <a:srgbClr val="660033"/>
                </a:solidFill>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(1/9)</a:t>
            </a:r>
            <a:endParaRPr kumimoji="0" lang="zh-TW" altLang="en-US" sz="3600" b="1">
              <a:solidFill>
                <a:schemeClr val="bg1"/>
              </a:solidFill>
              <a:latin typeface="標楷體" pitchFamily="65" charset="-120"/>
              <a:ea typeface="標楷體" pitchFamily="65" charset="-120"/>
            </a:endParaRPr>
          </a:p>
        </p:txBody>
      </p:sp>
      <p:graphicFrame>
        <p:nvGraphicFramePr>
          <p:cNvPr id="15411" name="Group 51"/>
          <p:cNvGraphicFramePr>
            <a:graphicFrameLocks noGrp="1"/>
          </p:cNvGraphicFramePr>
          <p:nvPr/>
        </p:nvGraphicFramePr>
        <p:xfrm>
          <a:off x="755650" y="1925638"/>
          <a:ext cx="7777163" cy="4684714"/>
        </p:xfrm>
        <a:graphic>
          <a:graphicData uri="http://schemas.openxmlformats.org/drawingml/2006/table">
            <a:tbl>
              <a:tblPr/>
              <a:tblGrid>
                <a:gridCol w="2376303"/>
                <a:gridCol w="3960631"/>
                <a:gridCol w="1440229"/>
              </a:tblGrid>
              <a:tr h="457140">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dirty="0">
                          <a:ln>
                            <a:noFill/>
                          </a:ln>
                          <a:solidFill>
                            <a:srgbClr val="FFFF00"/>
                          </a:solidFill>
                          <a:effectLst/>
                          <a:latin typeface="標楷體" pitchFamily="65" charset="-120"/>
                          <a:ea typeface="標楷體" pitchFamily="65" charset="-120"/>
                        </a:rPr>
                        <a:t>比序項目</a:t>
                      </a:r>
                      <a:endParaRPr kumimoji="0" lang="zh-TW" altLang="en-US" sz="2400" b="1" i="0" u="none" strike="noStrike" cap="none" normalizeH="0" baseline="0" dirty="0">
                        <a:ln>
                          <a:noFill/>
                        </a:ln>
                        <a:solidFill>
                          <a:srgbClr val="FFFF0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FFFF00"/>
                          </a:solidFill>
                          <a:effectLst/>
                          <a:latin typeface="標楷體" pitchFamily="65" charset="-120"/>
                          <a:ea typeface="標楷體" pitchFamily="65" charset="-120"/>
                        </a:rPr>
                        <a:t>比序內容</a:t>
                      </a:r>
                      <a:endParaRPr kumimoji="0" lang="zh-TW" altLang="en-US" sz="2400" b="1" i="0" u="none" strike="noStrike" cap="none" normalizeH="0" baseline="0">
                        <a:ln>
                          <a:noFill/>
                        </a:ln>
                        <a:solidFill>
                          <a:srgbClr val="FFFF0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FFFF00"/>
                          </a:solidFill>
                          <a:effectLst/>
                          <a:latin typeface="標楷體" pitchFamily="65" charset="-120"/>
                          <a:ea typeface="標楷體" pitchFamily="65" charset="-120"/>
                        </a:rPr>
                        <a:t>積分上限</a:t>
                      </a:r>
                      <a:endParaRPr kumimoji="0" lang="zh-TW" altLang="en-US" sz="2400" b="1" i="0" u="none" strike="noStrike" cap="none" normalizeH="0" baseline="0">
                        <a:ln>
                          <a:noFill/>
                        </a:ln>
                        <a:solidFill>
                          <a:srgbClr val="FFFF0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09600">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FF00FF"/>
                          </a:solidFill>
                          <a:effectLst/>
                          <a:latin typeface="標楷體" pitchFamily="65" charset="-120"/>
                          <a:ea typeface="標楷體" pitchFamily="65" charset="-120"/>
                        </a:rPr>
                        <a:t>多元學習表現</a:t>
                      </a:r>
                      <a:endParaRPr kumimoji="0" lang="zh-TW" altLang="en-US" sz="2400" b="1" i="0" u="none" strike="noStrike" cap="none" normalizeH="0" baseline="0">
                        <a:ln>
                          <a:noFill/>
                        </a:ln>
                        <a:solidFill>
                          <a:srgbClr val="FF00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ts val="2400"/>
                        </a:lnSpc>
                        <a:spcBef>
                          <a:spcPts val="1800"/>
                        </a:spcBef>
                        <a:spcAft>
                          <a:spcPts val="1800"/>
                        </a:spcAft>
                        <a:buClr>
                          <a:schemeClr val="tx2"/>
                        </a:buClr>
                        <a:buSzTx/>
                        <a:buFontTx/>
                        <a:buNone/>
                        <a:tabLst/>
                      </a:pPr>
                      <a:r>
                        <a:rPr kumimoji="0" lang="zh-TW" altLang="en-US" sz="2300" b="1" i="0" u="none" strike="noStrike" cap="none" normalizeH="0" baseline="0">
                          <a:ln>
                            <a:noFill/>
                          </a:ln>
                          <a:solidFill>
                            <a:srgbClr val="FF00FF"/>
                          </a:solidFill>
                          <a:effectLst/>
                          <a:latin typeface="標楷體" pitchFamily="65" charset="-120"/>
                          <a:ea typeface="標楷體" pitchFamily="65" charset="-120"/>
                        </a:rPr>
                        <a:t>競賽、服務學習、日常生活評量、體適能</a:t>
                      </a:r>
                      <a:endParaRPr kumimoji="0" lang="zh-TW" altLang="en-US" sz="2300" b="1" i="0" u="none" strike="noStrike" cap="none" normalizeH="0" baseline="0">
                        <a:ln>
                          <a:noFill/>
                        </a:ln>
                        <a:solidFill>
                          <a:srgbClr val="FF00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en-US" altLang="zh-TW" sz="2400" b="1" i="0" u="none" strike="noStrike" cap="none" normalizeH="0" baseline="0">
                          <a:ln>
                            <a:noFill/>
                          </a:ln>
                          <a:solidFill>
                            <a:srgbClr val="FF00FF"/>
                          </a:solidFill>
                          <a:effectLst/>
                          <a:latin typeface="標楷體" pitchFamily="65" charset="-120"/>
                          <a:ea typeface="標楷體" pitchFamily="65" charset="-120"/>
                        </a:rPr>
                        <a:t>16/(24)</a:t>
                      </a:r>
                      <a:endParaRPr kumimoji="0" lang="zh-TW" altLang="zh-TW" sz="2400" b="1" i="0" u="none" strike="noStrike" cap="none" normalizeH="0" baseline="0">
                        <a:ln>
                          <a:noFill/>
                        </a:ln>
                        <a:solidFill>
                          <a:srgbClr val="FF00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45818">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006699"/>
                          </a:solidFill>
                          <a:effectLst/>
                          <a:latin typeface="標楷體" pitchFamily="65" charset="-120"/>
                          <a:ea typeface="標楷體" pitchFamily="65" charset="-120"/>
                        </a:rPr>
                        <a:t>技藝優良</a:t>
                      </a:r>
                      <a:endParaRPr kumimoji="0" lang="zh-TW" altLang="en-US" sz="2400" b="1" i="0" u="none" strike="noStrike" cap="none" normalizeH="0" baseline="0">
                        <a:ln>
                          <a:noFill/>
                        </a:ln>
                        <a:solidFill>
                          <a:srgbClr val="006699"/>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ts val="2400"/>
                        </a:lnSpc>
                        <a:spcBef>
                          <a:spcPts val="1800"/>
                        </a:spcBef>
                        <a:spcAft>
                          <a:spcPts val="1800"/>
                        </a:spcAft>
                        <a:buClr>
                          <a:schemeClr val="tx2"/>
                        </a:buClr>
                        <a:buSzTx/>
                        <a:buFontTx/>
                        <a:buNone/>
                        <a:tabLst/>
                      </a:pPr>
                      <a:r>
                        <a:rPr kumimoji="0" lang="zh-TW" altLang="en-US" sz="2300" b="1" i="0" u="none" strike="noStrike" cap="none" normalizeH="0" baseline="0">
                          <a:ln>
                            <a:noFill/>
                          </a:ln>
                          <a:solidFill>
                            <a:srgbClr val="006699"/>
                          </a:solidFill>
                          <a:effectLst/>
                          <a:latin typeface="標楷體" pitchFamily="65" charset="-120"/>
                          <a:ea typeface="標楷體" pitchFamily="65" charset="-120"/>
                        </a:rPr>
                        <a:t>國中技藝課程</a:t>
                      </a:r>
                      <a:endParaRPr kumimoji="0" lang="zh-TW" altLang="en-US" sz="2300" b="1" i="0" u="none" strike="noStrike" cap="none" normalizeH="0" baseline="0">
                        <a:ln>
                          <a:noFill/>
                        </a:ln>
                        <a:solidFill>
                          <a:srgbClr val="006699"/>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en-US" altLang="zh-TW" sz="2400" b="1" i="0" u="none" strike="noStrike" cap="none" normalizeH="0" baseline="0">
                          <a:ln>
                            <a:noFill/>
                          </a:ln>
                          <a:solidFill>
                            <a:srgbClr val="006699"/>
                          </a:solidFill>
                          <a:effectLst/>
                          <a:latin typeface="標楷體" pitchFamily="65" charset="-120"/>
                          <a:ea typeface="標楷體" pitchFamily="65" charset="-120"/>
                        </a:rPr>
                        <a:t>3</a:t>
                      </a:r>
                      <a:endParaRPr kumimoji="0" lang="zh-TW" altLang="zh-TW" sz="2400" b="1" i="0" u="none" strike="noStrike" cap="none" normalizeH="0" baseline="0">
                        <a:ln>
                          <a:noFill/>
                        </a:ln>
                        <a:solidFill>
                          <a:srgbClr val="006699"/>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5818">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008000"/>
                          </a:solidFill>
                          <a:effectLst/>
                          <a:latin typeface="標楷體" pitchFamily="65" charset="-120"/>
                          <a:ea typeface="標楷體" pitchFamily="65" charset="-120"/>
                        </a:rPr>
                        <a:t>弱勢身分</a:t>
                      </a:r>
                      <a:endParaRPr kumimoji="0" lang="zh-TW" altLang="en-US" sz="2400" b="1" i="0" u="none" strike="noStrike" cap="none" normalizeH="0" baseline="0">
                        <a:ln>
                          <a:noFill/>
                        </a:ln>
                        <a:solidFill>
                          <a:srgbClr val="00800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ts val="2400"/>
                        </a:lnSpc>
                        <a:spcBef>
                          <a:spcPts val="1800"/>
                        </a:spcBef>
                        <a:spcAft>
                          <a:spcPts val="1800"/>
                        </a:spcAft>
                        <a:buClr>
                          <a:schemeClr val="tx2"/>
                        </a:buClr>
                        <a:buSzTx/>
                        <a:buFontTx/>
                        <a:buNone/>
                        <a:tabLst/>
                      </a:pPr>
                      <a:r>
                        <a:rPr kumimoji="0" lang="zh-TW" altLang="en-US" sz="2300" b="1" i="0" u="none" strike="noStrike" cap="none" normalizeH="0" baseline="0">
                          <a:ln>
                            <a:noFill/>
                          </a:ln>
                          <a:solidFill>
                            <a:srgbClr val="008000"/>
                          </a:solidFill>
                          <a:effectLst/>
                          <a:latin typeface="標楷體" pitchFamily="65" charset="-120"/>
                          <a:ea typeface="標楷體" pitchFamily="65" charset="-120"/>
                        </a:rPr>
                        <a:t>報名期間符合資格者</a:t>
                      </a:r>
                      <a:endParaRPr kumimoji="0" lang="zh-TW" altLang="en-US" sz="2300" b="1" i="0" u="none" strike="noStrike" cap="none" normalizeH="0" baseline="0">
                        <a:ln>
                          <a:noFill/>
                        </a:ln>
                        <a:solidFill>
                          <a:srgbClr val="00800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en-US" altLang="zh-TW" sz="2400" b="1" i="0" u="none" strike="noStrike" cap="none" normalizeH="0" baseline="0">
                          <a:ln>
                            <a:noFill/>
                          </a:ln>
                          <a:solidFill>
                            <a:srgbClr val="008000"/>
                          </a:solidFill>
                          <a:effectLst/>
                          <a:latin typeface="標楷體" pitchFamily="65" charset="-120"/>
                          <a:ea typeface="標楷體" pitchFamily="65" charset="-120"/>
                        </a:rPr>
                        <a:t>2</a:t>
                      </a:r>
                      <a:endParaRPr kumimoji="0" lang="zh-TW" altLang="zh-TW" sz="2400" b="1" i="0" u="none" strike="noStrike" cap="none" normalizeH="0" baseline="0">
                        <a:ln>
                          <a:noFill/>
                        </a:ln>
                        <a:solidFill>
                          <a:srgbClr val="00800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44401">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3399FF"/>
                          </a:solidFill>
                          <a:effectLst/>
                          <a:latin typeface="標楷體" pitchFamily="65" charset="-120"/>
                          <a:ea typeface="標楷體" pitchFamily="65" charset="-120"/>
                        </a:rPr>
                        <a:t>均衡學習</a:t>
                      </a:r>
                      <a:endParaRPr kumimoji="0" lang="zh-TW" altLang="en-US" sz="2400" b="1" i="0" u="none" strike="noStrike" cap="none" normalizeH="0" baseline="0">
                        <a:ln>
                          <a:noFill/>
                        </a:ln>
                        <a:solidFill>
                          <a:srgbClr val="3399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ts val="2400"/>
                        </a:lnSpc>
                        <a:spcBef>
                          <a:spcPts val="1800"/>
                        </a:spcBef>
                        <a:spcAft>
                          <a:spcPts val="1800"/>
                        </a:spcAft>
                        <a:buClr>
                          <a:schemeClr val="tx2"/>
                        </a:buClr>
                        <a:buSzTx/>
                        <a:buFontTx/>
                        <a:buNone/>
                        <a:tabLst/>
                      </a:pPr>
                      <a:r>
                        <a:rPr kumimoji="0" lang="zh-TW" altLang="en-US" sz="2300" b="1" i="0" u="none" strike="noStrike" cap="none" normalizeH="0" baseline="0">
                          <a:ln>
                            <a:noFill/>
                          </a:ln>
                          <a:solidFill>
                            <a:srgbClr val="3399FF"/>
                          </a:solidFill>
                          <a:effectLst/>
                          <a:latin typeface="標楷體" pitchFamily="65" charset="-120"/>
                          <a:ea typeface="標楷體" pitchFamily="65" charset="-120"/>
                        </a:rPr>
                        <a:t>三項學習領域</a:t>
                      </a:r>
                      <a:r>
                        <a:rPr kumimoji="0" lang="en-US" altLang="zh-TW" sz="2300" b="1" i="0" u="none" strike="noStrike" cap="none" normalizeH="0" baseline="0">
                          <a:ln>
                            <a:noFill/>
                          </a:ln>
                          <a:solidFill>
                            <a:srgbClr val="3399FF"/>
                          </a:solidFill>
                          <a:effectLst/>
                          <a:latin typeface="標楷體" pitchFamily="65" charset="-120"/>
                          <a:ea typeface="標楷體" pitchFamily="65" charset="-120"/>
                        </a:rPr>
                        <a:t>5</a:t>
                      </a:r>
                      <a:r>
                        <a:rPr kumimoji="0" lang="zh-TW" altLang="en-US" sz="2300" b="1" i="0" u="none" strike="noStrike" cap="none" normalizeH="0" baseline="0">
                          <a:ln>
                            <a:noFill/>
                          </a:ln>
                          <a:solidFill>
                            <a:srgbClr val="3399FF"/>
                          </a:solidFill>
                          <a:effectLst/>
                          <a:latin typeface="標楷體" pitchFamily="65" charset="-120"/>
                          <a:ea typeface="標楷體" pitchFamily="65" charset="-120"/>
                        </a:rPr>
                        <a:t>學期平均成績</a:t>
                      </a:r>
                      <a:endParaRPr kumimoji="0" lang="zh-TW" altLang="en-US" sz="2300" b="1" i="0" u="none" strike="noStrike" cap="none" normalizeH="0" baseline="0">
                        <a:ln>
                          <a:noFill/>
                        </a:ln>
                        <a:solidFill>
                          <a:srgbClr val="3399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en-US" altLang="zh-TW" sz="2400" b="1" i="0" u="none" strike="noStrike" cap="none" normalizeH="0" baseline="0">
                          <a:ln>
                            <a:noFill/>
                          </a:ln>
                          <a:solidFill>
                            <a:srgbClr val="3399FF"/>
                          </a:solidFill>
                          <a:effectLst/>
                          <a:latin typeface="標楷體" pitchFamily="65" charset="-120"/>
                          <a:ea typeface="標楷體" pitchFamily="65" charset="-120"/>
                        </a:rPr>
                        <a:t>6</a:t>
                      </a:r>
                      <a:endParaRPr kumimoji="0" lang="zh-TW" altLang="zh-TW" sz="2400" b="1" i="0" u="none" strike="noStrike" cap="none" normalizeH="0" baseline="0">
                        <a:ln>
                          <a:noFill/>
                        </a:ln>
                        <a:solidFill>
                          <a:srgbClr val="3399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09600">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F27004"/>
                          </a:solidFill>
                          <a:effectLst/>
                          <a:latin typeface="標楷體" pitchFamily="65" charset="-120"/>
                          <a:ea typeface="標楷體" pitchFamily="65" charset="-120"/>
                        </a:rPr>
                        <a:t>適性輔導</a:t>
                      </a:r>
                      <a:endParaRPr kumimoji="0" lang="zh-TW" altLang="en-US" sz="2400" b="1" i="0" u="none" strike="noStrike" cap="none" normalizeH="0" baseline="0">
                        <a:ln>
                          <a:noFill/>
                        </a:ln>
                        <a:solidFill>
                          <a:srgbClr val="F27004"/>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ts val="2400"/>
                        </a:lnSpc>
                        <a:spcBef>
                          <a:spcPts val="1800"/>
                        </a:spcBef>
                        <a:spcAft>
                          <a:spcPts val="1800"/>
                        </a:spcAft>
                        <a:buClr>
                          <a:schemeClr val="tx2"/>
                        </a:buClr>
                        <a:buSzTx/>
                        <a:buFontTx/>
                        <a:buNone/>
                        <a:tabLst/>
                      </a:pPr>
                      <a:r>
                        <a:rPr kumimoji="0" lang="zh-TW" altLang="en-US" sz="2300" b="1" i="0" u="none" strike="noStrike" cap="none" normalizeH="0" baseline="0">
                          <a:ln>
                            <a:noFill/>
                          </a:ln>
                          <a:solidFill>
                            <a:srgbClr val="F27004"/>
                          </a:solidFill>
                          <a:effectLst/>
                          <a:latin typeface="標楷體" pitchFamily="65" charset="-120"/>
                          <a:ea typeface="標楷體" pitchFamily="65" charset="-120"/>
                        </a:rPr>
                        <a:t>國中學生生涯輔導紀錄手冊中</a:t>
                      </a:r>
                      <a:r>
                        <a:rPr kumimoji="0" lang="zh-TW" altLang="en-US" sz="2300" b="1" i="0" u="none" strike="noStrike" cap="none" normalizeH="0" baseline="0" dirty="0">
                          <a:ln>
                            <a:noFill/>
                          </a:ln>
                          <a:solidFill>
                            <a:srgbClr val="F27004"/>
                          </a:solidFill>
                          <a:effectLst/>
                          <a:latin typeface="標楷體" pitchFamily="65" charset="-120"/>
                          <a:ea typeface="標楷體" pitchFamily="65" charset="-120"/>
                        </a:rPr>
                        <a:t/>
                      </a:r>
                      <a:br>
                        <a:rPr kumimoji="0" lang="zh-TW" altLang="en-US" sz="2300" b="1" i="0" u="none" strike="noStrike" cap="none" normalizeH="0" baseline="0" dirty="0">
                          <a:ln>
                            <a:noFill/>
                          </a:ln>
                          <a:solidFill>
                            <a:srgbClr val="F27004"/>
                          </a:solidFill>
                          <a:effectLst/>
                          <a:latin typeface="標楷體" pitchFamily="65" charset="-120"/>
                          <a:ea typeface="標楷體" pitchFamily="65" charset="-120"/>
                        </a:rPr>
                      </a:br>
                      <a:r>
                        <a:rPr kumimoji="0" lang="zh-TW" altLang="en-US" sz="2300" b="1" i="0" u="none" strike="noStrike" cap="none" normalizeH="0" baseline="0" dirty="0">
                          <a:ln>
                            <a:noFill/>
                          </a:ln>
                          <a:solidFill>
                            <a:srgbClr val="F27004"/>
                          </a:solidFill>
                          <a:effectLst/>
                          <a:latin typeface="標楷體" pitchFamily="65" charset="-120"/>
                          <a:ea typeface="標楷體" pitchFamily="65" charset="-120"/>
                        </a:rPr>
                        <a:t>家長、導師、輔導教師意見</a:t>
                      </a:r>
                      <a:endParaRPr kumimoji="0" lang="zh-TW" altLang="en-US" sz="2300" b="1" i="0" u="none" strike="noStrike" cap="none" normalizeH="0" baseline="0" dirty="0">
                        <a:ln>
                          <a:noFill/>
                        </a:ln>
                        <a:solidFill>
                          <a:srgbClr val="F27004"/>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en-US" altLang="zh-TW" sz="2400" b="1" i="0" u="none" strike="noStrike" cap="none" normalizeH="0" baseline="0">
                          <a:ln>
                            <a:noFill/>
                          </a:ln>
                          <a:solidFill>
                            <a:srgbClr val="F27004"/>
                          </a:solidFill>
                          <a:effectLst/>
                          <a:latin typeface="標楷體" pitchFamily="65" charset="-120"/>
                          <a:ea typeface="標楷體" pitchFamily="65" charset="-120"/>
                        </a:rPr>
                        <a:t>3</a:t>
                      </a:r>
                      <a:endParaRPr kumimoji="0" lang="zh-TW" altLang="zh-TW" sz="2400" b="1" i="0" u="none" strike="noStrike" cap="none" normalizeH="0" baseline="0">
                        <a:ln>
                          <a:noFill/>
                        </a:ln>
                        <a:solidFill>
                          <a:srgbClr val="F27004"/>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32150">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008080"/>
                          </a:solidFill>
                          <a:effectLst/>
                          <a:latin typeface="標楷體" pitchFamily="65" charset="-120"/>
                          <a:ea typeface="標楷體" pitchFamily="65" charset="-120"/>
                        </a:rPr>
                        <a:t>國中教育會考</a:t>
                      </a:r>
                      <a:endParaRPr kumimoji="0" lang="zh-TW" altLang="en-US" sz="2400" b="1" i="0" u="none" strike="noStrike" cap="none" normalizeH="0" baseline="0">
                        <a:ln>
                          <a:noFill/>
                        </a:ln>
                        <a:solidFill>
                          <a:srgbClr val="00808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ts val="2400"/>
                        </a:lnSpc>
                        <a:spcBef>
                          <a:spcPts val="1800"/>
                        </a:spcBef>
                        <a:spcAft>
                          <a:spcPts val="1800"/>
                        </a:spcAft>
                        <a:buClr>
                          <a:schemeClr val="tx2"/>
                        </a:buClr>
                        <a:buSzTx/>
                        <a:buFontTx/>
                        <a:buNone/>
                        <a:tabLst/>
                      </a:pPr>
                      <a:r>
                        <a:rPr kumimoji="0" lang="zh-TW" altLang="en-US" sz="2300" b="1" i="0" u="none" strike="noStrike" cap="none" normalizeH="0" baseline="0">
                          <a:ln>
                            <a:noFill/>
                          </a:ln>
                          <a:solidFill>
                            <a:srgbClr val="008080"/>
                          </a:solidFill>
                          <a:effectLst/>
                          <a:latin typeface="標楷體" pitchFamily="65" charset="-120"/>
                          <a:ea typeface="標楷體" pitchFamily="65" charset="-120"/>
                        </a:rPr>
                        <a:t>精熟、基礎、待加強</a:t>
                      </a:r>
                      <a:endParaRPr kumimoji="0" lang="zh-TW" altLang="en-US" sz="2300" b="1" i="0" u="none" strike="noStrike" cap="none" normalizeH="0" baseline="0">
                        <a:ln>
                          <a:noFill/>
                        </a:ln>
                        <a:solidFill>
                          <a:srgbClr val="00808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en-US" altLang="zh-TW" sz="2400" b="1" i="0" u="none" strike="noStrike" cap="none" normalizeH="0" baseline="0">
                          <a:ln>
                            <a:noFill/>
                          </a:ln>
                          <a:solidFill>
                            <a:srgbClr val="008080"/>
                          </a:solidFill>
                          <a:effectLst/>
                          <a:latin typeface="標楷體" pitchFamily="65" charset="-120"/>
                          <a:ea typeface="標楷體" pitchFamily="65" charset="-120"/>
                        </a:rPr>
                        <a:t>15</a:t>
                      </a:r>
                      <a:endParaRPr kumimoji="0" lang="zh-TW" altLang="zh-TW" sz="2400" b="1" i="0" u="none" strike="noStrike" cap="none" normalizeH="0" baseline="0" dirty="0">
                        <a:ln>
                          <a:noFill/>
                        </a:ln>
                        <a:solidFill>
                          <a:srgbClr val="008080"/>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40187">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ts val="2400"/>
                        </a:lnSpc>
                        <a:spcBef>
                          <a:spcPts val="1800"/>
                        </a:spcBef>
                        <a:spcAft>
                          <a:spcPts val="1800"/>
                        </a:spcAft>
                        <a:buClr>
                          <a:schemeClr val="tx2"/>
                        </a:buClr>
                        <a:buSzTx/>
                        <a:buFontTx/>
                        <a:buNone/>
                        <a:tabLst/>
                      </a:pPr>
                      <a:r>
                        <a:rPr kumimoji="0" lang="zh-TW" altLang="en-US" sz="2400" b="1" i="0" u="none" strike="noStrike" cap="none" normalizeH="0" baseline="0">
                          <a:ln>
                            <a:noFill/>
                          </a:ln>
                          <a:solidFill>
                            <a:srgbClr val="6666FF"/>
                          </a:solidFill>
                          <a:effectLst/>
                          <a:latin typeface="標楷體" pitchFamily="65" charset="-120"/>
                          <a:ea typeface="標楷體" pitchFamily="65" charset="-120"/>
                        </a:rPr>
                        <a:t>其他</a:t>
                      </a:r>
                      <a:r>
                        <a:rPr kumimoji="0" lang="en-US" altLang="zh-TW" sz="2400" b="1" i="0" u="none" strike="noStrike" cap="none" normalizeH="0" baseline="0">
                          <a:ln>
                            <a:noFill/>
                          </a:ln>
                          <a:solidFill>
                            <a:srgbClr val="6666FF"/>
                          </a:solidFill>
                          <a:effectLst/>
                          <a:latin typeface="標楷體" pitchFamily="65" charset="-120"/>
                          <a:ea typeface="標楷體" pitchFamily="65" charset="-120"/>
                        </a:rPr>
                        <a:t>(</a:t>
                      </a:r>
                      <a:r>
                        <a:rPr kumimoji="0" lang="zh-TW" altLang="en-US" sz="2400" b="1" i="0" u="none" strike="noStrike" cap="none" normalizeH="0" baseline="0">
                          <a:ln>
                            <a:noFill/>
                          </a:ln>
                          <a:solidFill>
                            <a:srgbClr val="6666FF"/>
                          </a:solidFill>
                          <a:effectLst/>
                          <a:latin typeface="標楷體" pitchFamily="65" charset="-120"/>
                          <a:ea typeface="標楷體" pitchFamily="65" charset="-120"/>
                        </a:rPr>
                        <a:t>各校自訂</a:t>
                      </a:r>
                      <a:r>
                        <a:rPr kumimoji="0" lang="en-US" altLang="zh-TW" sz="2400" b="1" i="0" u="none" strike="noStrike" cap="none" normalizeH="0" baseline="0">
                          <a:ln>
                            <a:noFill/>
                          </a:ln>
                          <a:solidFill>
                            <a:srgbClr val="6666FF"/>
                          </a:solidFill>
                          <a:effectLst/>
                          <a:latin typeface="標楷體" pitchFamily="65" charset="-120"/>
                          <a:ea typeface="標楷體" pitchFamily="65" charset="-120"/>
                        </a:rPr>
                        <a:t>)</a:t>
                      </a:r>
                      <a:endParaRPr kumimoji="0" lang="en-US" altLang="zh-TW" sz="2400" b="1" i="0" u="none" strike="noStrike" cap="none" normalizeH="0" baseline="0">
                        <a:ln>
                          <a:noFill/>
                        </a:ln>
                        <a:solidFill>
                          <a:srgbClr val="6666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ts val="2400"/>
                        </a:lnSpc>
                        <a:spcBef>
                          <a:spcPts val="1800"/>
                        </a:spcBef>
                        <a:spcAft>
                          <a:spcPts val="1800"/>
                        </a:spcAft>
                        <a:buClr>
                          <a:schemeClr val="tx2"/>
                        </a:buClr>
                        <a:buSzTx/>
                        <a:buFontTx/>
                        <a:buNone/>
                        <a:tabLst/>
                      </a:pPr>
                      <a:r>
                        <a:rPr kumimoji="0" lang="zh-TW" altLang="en-US" sz="2300" b="1" i="0" u="none" strike="noStrike" cap="none" normalizeH="0" baseline="0" dirty="0">
                          <a:ln>
                            <a:noFill/>
                          </a:ln>
                          <a:solidFill>
                            <a:srgbClr val="6666FF"/>
                          </a:solidFill>
                          <a:effectLst/>
                          <a:latin typeface="標楷體" pitchFamily="65" charset="-120"/>
                          <a:ea typeface="標楷體" pitchFamily="65" charset="-120"/>
                        </a:rPr>
                        <a:t>全民英檢、多益測驗、托福測驗、雅思測驗、醫護職群技藝課程、專業課程研習時數等</a:t>
                      </a:r>
                      <a:endParaRPr kumimoji="0" lang="zh-TW" altLang="en-US" sz="2300" b="1" i="0" u="none" strike="noStrike" cap="none" normalizeH="0" baseline="0" dirty="0">
                        <a:ln>
                          <a:noFill/>
                        </a:ln>
                        <a:solidFill>
                          <a:srgbClr val="6666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tx2"/>
                        </a:buClr>
                        <a:buFont typeface="Wingdings" pitchFamily="2" charset="2"/>
                        <a:defRPr sz="2400">
                          <a:solidFill>
                            <a:schemeClr val="tx1"/>
                          </a:solidFill>
                          <a:latin typeface="Arial" pitchFamily="34" charset="0"/>
                        </a:defRPr>
                      </a:lvl1pPr>
                      <a:lvl2pPr marL="742950" indent="-285750" eaLnBrk="0" hangingPunct="0">
                        <a:spcBef>
                          <a:spcPct val="20000"/>
                        </a:spcBef>
                        <a:buClr>
                          <a:schemeClr val="accent1"/>
                        </a:buClr>
                        <a:buFont typeface="Wingdings" pitchFamily="2" charset="2"/>
                        <a:defRPr sz="2200">
                          <a:solidFill>
                            <a:schemeClr val="tx1"/>
                          </a:solidFill>
                          <a:latin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ts val="2400"/>
                        </a:lnSpc>
                        <a:spcBef>
                          <a:spcPts val="1800"/>
                        </a:spcBef>
                        <a:spcAft>
                          <a:spcPts val="1800"/>
                        </a:spcAft>
                        <a:buClr>
                          <a:schemeClr val="tx2"/>
                        </a:buClr>
                        <a:buSzTx/>
                        <a:buFontTx/>
                        <a:buNone/>
                        <a:tabLst/>
                      </a:pPr>
                      <a:r>
                        <a:rPr kumimoji="0" lang="en-US" altLang="zh-TW" sz="2400" b="1" i="0" u="none" strike="noStrike" cap="none" normalizeH="0" baseline="0" dirty="0">
                          <a:ln>
                            <a:noFill/>
                          </a:ln>
                          <a:solidFill>
                            <a:srgbClr val="6666FF"/>
                          </a:solidFill>
                          <a:effectLst/>
                          <a:latin typeface="標楷體" pitchFamily="65" charset="-120"/>
                          <a:ea typeface="標楷體" pitchFamily="65" charset="-120"/>
                        </a:rPr>
                        <a:t>5</a:t>
                      </a:r>
                      <a:endParaRPr kumimoji="0" lang="zh-TW" altLang="zh-TW" sz="2400" b="1" i="0" u="none" strike="noStrike" cap="none" normalizeH="0" baseline="0" dirty="0">
                        <a:ln>
                          <a:noFill/>
                        </a:ln>
                        <a:solidFill>
                          <a:srgbClr val="6666FF"/>
                        </a:solidFill>
                        <a:effectLst/>
                        <a:latin typeface="標楷體" pitchFamily="65" charset="-120"/>
                        <a:ea typeface="標楷體" pitchFamily="65" charset="-120"/>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2"/>
          <p:cNvSpPr>
            <a:spLocks noGrp="1" noChangeArrowheads="1"/>
          </p:cNvSpPr>
          <p:nvPr>
            <p:ph idx="1"/>
          </p:nvPr>
        </p:nvSpPr>
        <p:spPr>
          <a:xfrm>
            <a:off x="271463" y="836613"/>
            <a:ext cx="8458200" cy="1138237"/>
          </a:xfrm>
        </p:spPr>
        <p:txBody>
          <a:bodyPr/>
          <a:lstStyle/>
          <a:p>
            <a:r>
              <a:rPr lang="zh-TW" altLang="en-US" sz="3200" smtClean="0">
                <a:latin typeface="標楷體" pitchFamily="65" charset="-120"/>
                <a:ea typeface="標楷體" pitchFamily="65" charset="-120"/>
                <a:cs typeface="Times New Roman" pitchFamily="18" charset="0"/>
              </a:rPr>
              <a:t>比序項目一 </a:t>
            </a:r>
            <a:r>
              <a:rPr lang="en-US" altLang="zh-TW" sz="3200" smtClean="0">
                <a:latin typeface="標楷體" pitchFamily="65" charset="-120"/>
                <a:ea typeface="標楷體" pitchFamily="65" charset="-120"/>
                <a:cs typeface="Times New Roman" pitchFamily="18" charset="0"/>
              </a:rPr>
              <a:t>: </a:t>
            </a:r>
            <a:r>
              <a:rPr lang="zh-TW" altLang="en-US" sz="3200" smtClean="0">
                <a:latin typeface="標楷體" pitchFamily="65" charset="-120"/>
                <a:ea typeface="標楷體" pitchFamily="65" charset="-120"/>
                <a:cs typeface="Times New Roman" pitchFamily="18" charset="0"/>
              </a:rPr>
              <a:t>多元學習表現 </a:t>
            </a:r>
            <a:r>
              <a:rPr lang="en-US" altLang="zh-TW" sz="3200" b="1" smtClean="0">
                <a:solidFill>
                  <a:srgbClr val="FF0000"/>
                </a:solidFill>
                <a:latin typeface="標楷體" pitchFamily="65" charset="-120"/>
                <a:ea typeface="標楷體" pitchFamily="65" charset="-120"/>
                <a:cs typeface="Times New Roman" pitchFamily="18" charset="0"/>
              </a:rPr>
              <a:t>16</a:t>
            </a:r>
            <a:r>
              <a:rPr lang="zh-TW" altLang="en-US" sz="3200" b="1" smtClean="0">
                <a:solidFill>
                  <a:srgbClr val="FF0000"/>
                </a:solidFill>
                <a:latin typeface="標楷體" pitchFamily="65" charset="-120"/>
                <a:ea typeface="標楷體" pitchFamily="65" charset="-120"/>
                <a:cs typeface="Times New Roman" pitchFamily="18" charset="0"/>
              </a:rPr>
              <a:t>分</a:t>
            </a:r>
            <a:endParaRPr lang="en-US" altLang="zh-TW" sz="3200" b="1" smtClean="0">
              <a:solidFill>
                <a:srgbClr val="FF0000"/>
              </a:solidFill>
              <a:latin typeface="標楷體" pitchFamily="65" charset="-120"/>
              <a:ea typeface="標楷體" pitchFamily="65" charset="-120"/>
              <a:cs typeface="Times New Roman" pitchFamily="18" charset="0"/>
            </a:endParaRPr>
          </a:p>
        </p:txBody>
      </p:sp>
      <p:graphicFrame>
        <p:nvGraphicFramePr>
          <p:cNvPr id="12338" name="Group 50"/>
          <p:cNvGraphicFramePr>
            <a:graphicFrameLocks noGrp="1"/>
          </p:cNvGraphicFramePr>
          <p:nvPr/>
        </p:nvGraphicFramePr>
        <p:xfrm>
          <a:off x="250825" y="1470025"/>
          <a:ext cx="8696325" cy="5189538"/>
        </p:xfrm>
        <a:graphic>
          <a:graphicData uri="http://schemas.openxmlformats.org/drawingml/2006/table">
            <a:tbl>
              <a:tblPr/>
              <a:tblGrid>
                <a:gridCol w="1873250"/>
                <a:gridCol w="5543550"/>
                <a:gridCol w="1279525"/>
              </a:tblGrid>
              <a:tr h="465138">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itchFamily="65" charset="-120"/>
                          <a:ea typeface="標楷體" pitchFamily="65" charset="-120"/>
                        </a:rPr>
                        <a:t>分項目名稱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itchFamily="65" charset="-120"/>
                          <a:ea typeface="標楷體" pitchFamily="65" charset="-120"/>
                        </a:rPr>
                        <a:t>層  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itchFamily="65" charset="-120"/>
                          <a:ea typeface="標楷體" pitchFamily="65" charset="-120"/>
                        </a:rPr>
                        <a:t>單項積分</a:t>
                      </a:r>
                    </a:p>
                  </a:txBody>
                  <a:tcPr marL="18000" marR="18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85838">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rgbClr val="000000"/>
                          </a:solidFill>
                          <a:effectLst/>
                          <a:latin typeface="標楷體" pitchFamily="65" charset="-120"/>
                          <a:ea typeface="標楷體" pitchFamily="65" charset="-120"/>
                        </a:rPr>
                        <a:t>競賽成績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0"/>
                    </a:solidFill>
                  </a:tcPr>
                </a:tc>
                <a:tc>
                  <a:txBody>
                    <a:bodyPr/>
                    <a:lstStyle>
                      <a:lvl1pPr marL="342900" indent="-3429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altLang="zh-TW" sz="2200" b="0" i="0" u="none" strike="noStrike" cap="none" normalizeH="0" baseline="0">
                          <a:ln>
                            <a:noFill/>
                          </a:ln>
                          <a:solidFill>
                            <a:srgbClr val="000000"/>
                          </a:solidFill>
                          <a:effectLst/>
                          <a:latin typeface="標楷體" pitchFamily="65" charset="-120"/>
                          <a:ea typeface="標楷體" pitchFamily="65" charset="-120"/>
                        </a:rPr>
                        <a:t>14</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項國際比賽</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參考教育部網站</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altLang="zh-TW" sz="2200" b="0" i="0" u="none" strike="noStrike" cap="none" normalizeH="0" baseline="0">
                          <a:ln>
                            <a:noFill/>
                          </a:ln>
                          <a:solidFill>
                            <a:srgbClr val="000000"/>
                          </a:solidFill>
                          <a:effectLst/>
                          <a:latin typeface="標楷體" pitchFamily="65" charset="-120"/>
                          <a:ea typeface="標楷體" pitchFamily="65" charset="-120"/>
                        </a:rPr>
                        <a:t>25</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項全國比賽</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參考教育部網站</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en-US" sz="2200" b="0" i="0" u="none" strike="noStrike" cap="none" normalizeH="0" baseline="0">
                          <a:ln>
                            <a:noFill/>
                          </a:ln>
                          <a:solidFill>
                            <a:srgbClr val="000000"/>
                          </a:solidFill>
                          <a:effectLst/>
                          <a:latin typeface="標楷體" pitchFamily="65" charset="-120"/>
                          <a:ea typeface="標楷體" pitchFamily="65" charset="-120"/>
                        </a:rPr>
                        <a:t>縣市政府或區域性比賽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00"/>
                          </a:solidFill>
                          <a:effectLst/>
                          <a:latin typeface="標楷體" pitchFamily="65" charset="-120"/>
                          <a:ea typeface="標楷體" pitchFamily="65" charset="-120"/>
                        </a:rPr>
                        <a:t>7</a:t>
                      </a:r>
                      <a:endParaRPr kumimoji="0" lang="zh-TW" altLang="en-US" sz="2400" b="0" i="0" u="none" strike="noStrike" cap="none" normalizeH="0" baseline="0">
                        <a:ln>
                          <a:noFill/>
                        </a:ln>
                        <a:solidFill>
                          <a:srgbClr val="000000"/>
                        </a:solidFill>
                        <a:effectLst/>
                        <a:latin typeface="標楷體" pitchFamily="65" charset="-120"/>
                        <a:ea typeface="標楷體" pitchFamily="65" charset="-120"/>
                      </a:endParaRPr>
                    </a:p>
                  </a:txBody>
                  <a:tcPr marL="18000" marR="18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0"/>
                    </a:solidFill>
                  </a:tcPr>
                </a:tc>
              </a:tr>
              <a:tr h="1287463">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rgbClr val="000000"/>
                          </a:solidFill>
                          <a:effectLst/>
                          <a:latin typeface="標楷體" pitchFamily="65" charset="-120"/>
                          <a:ea typeface="標楷體" pitchFamily="65" charset="-120"/>
                        </a:rPr>
                        <a:t>服務學習</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a:ln>
                            <a:noFill/>
                          </a:ln>
                          <a:solidFill>
                            <a:srgbClr val="000000"/>
                          </a:solidFill>
                          <a:effectLst/>
                          <a:latin typeface="標楷體" pitchFamily="65" charset="-120"/>
                          <a:ea typeface="標楷體" pitchFamily="65" charset="-120"/>
                        </a:rPr>
                        <a:t>1.</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擔任班級幹部、小老師或社團幹部</a:t>
                      </a:r>
                      <a:endParaRPr kumimoji="0" lang="en-US" altLang="zh-TW" sz="2200" b="0" i="0" u="none" strike="noStrike" cap="none" normalizeH="0" baseline="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a:ln>
                            <a:noFill/>
                          </a:ln>
                          <a:solidFill>
                            <a:srgbClr val="000000"/>
                          </a:solidFill>
                          <a:effectLst/>
                          <a:latin typeface="標楷體" pitchFamily="65" charset="-120"/>
                          <a:ea typeface="標楷體" pitchFamily="65" charset="-120"/>
                        </a:rPr>
                        <a:t>  </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滿一學期得</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1</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分</a:t>
                      </a:r>
                      <a:r>
                        <a:rPr kumimoji="0" lang="en-US" altLang="zh-TW" sz="2200" b="0" i="0" u="none" strike="noStrike" cap="none" normalizeH="0" baseline="0">
                          <a:ln>
                            <a:noFill/>
                          </a:ln>
                          <a:solidFill>
                            <a:srgbClr val="FF0000"/>
                          </a:solidFill>
                          <a:effectLst/>
                          <a:latin typeface="標楷體" pitchFamily="65" charset="-120"/>
                          <a:ea typeface="標楷體" pitchFamily="65" charset="-120"/>
                        </a:rPr>
                        <a:t>(</a:t>
                      </a:r>
                      <a:r>
                        <a:rPr kumimoji="0" lang="zh-TW" altLang="en-US" sz="2000" b="0" i="0" u="none" strike="noStrike" cap="none" normalizeH="0" baseline="0">
                          <a:ln>
                            <a:noFill/>
                          </a:ln>
                          <a:solidFill>
                            <a:srgbClr val="FF0000"/>
                          </a:solidFill>
                          <a:effectLst/>
                          <a:latin typeface="標楷體" pitchFamily="65" charset="-120"/>
                          <a:ea typeface="標楷體" pitchFamily="65" charset="-120"/>
                        </a:rPr>
                        <a:t>副級僅採計副班長、副社長</a:t>
                      </a:r>
                      <a:r>
                        <a:rPr kumimoji="0" lang="en-US" altLang="zh-TW" sz="2200" b="0" i="0" u="none" strike="noStrike" cap="none" normalizeH="0" baseline="0">
                          <a:ln>
                            <a:noFill/>
                          </a:ln>
                          <a:solidFill>
                            <a:srgbClr val="FF0000"/>
                          </a:solidFill>
                          <a:effectLst/>
                          <a:latin typeface="標楷體" pitchFamily="65" charset="-120"/>
                          <a:ea typeface="標楷體" pitchFamily="65" charset="-120"/>
                        </a:rPr>
                        <a:t>)</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a:ln>
                            <a:noFill/>
                          </a:ln>
                          <a:solidFill>
                            <a:srgbClr val="000000"/>
                          </a:solidFill>
                          <a:effectLst/>
                          <a:latin typeface="標楷體" pitchFamily="65" charset="-120"/>
                          <a:ea typeface="標楷體" pitchFamily="65" charset="-120"/>
                        </a:rPr>
                        <a:t>2.</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校內服務學習或校外志工服務時數，</a:t>
                      </a:r>
                      <a:endParaRPr kumimoji="0" lang="en-US" altLang="zh-TW" sz="2200" b="0" i="0" u="none" strike="noStrike" cap="none" normalizeH="0" baseline="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a:ln>
                            <a:noFill/>
                          </a:ln>
                          <a:solidFill>
                            <a:srgbClr val="000000"/>
                          </a:solidFill>
                          <a:effectLst/>
                          <a:latin typeface="標楷體" pitchFamily="65" charset="-120"/>
                          <a:ea typeface="標楷體" pitchFamily="65" charset="-120"/>
                        </a:rPr>
                        <a:t>  </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滿</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8</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小時得</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1</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00"/>
                          </a:solidFill>
                          <a:effectLst/>
                          <a:latin typeface="標楷體" pitchFamily="65" charset="-120"/>
                          <a:ea typeface="標楷體" pitchFamily="65" charset="-120"/>
                        </a:rPr>
                        <a:t>7</a:t>
                      </a:r>
                      <a:endParaRPr kumimoji="0" lang="zh-TW" altLang="en-US" sz="2400" b="0" i="0" u="none" strike="noStrike" cap="none" normalizeH="0" baseline="0">
                        <a:ln>
                          <a:noFill/>
                        </a:ln>
                        <a:solidFill>
                          <a:srgbClr val="000000"/>
                        </a:solidFill>
                        <a:effectLst/>
                        <a:latin typeface="標楷體" pitchFamily="65" charset="-120"/>
                        <a:ea typeface="標楷體" pitchFamily="65" charset="-120"/>
                      </a:endParaRPr>
                    </a:p>
                  </a:txBody>
                  <a:tcPr marL="18000" marR="18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0"/>
                    </a:solidFill>
                  </a:tcPr>
                </a:tc>
              </a:tr>
              <a:tr h="1287463">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300" b="0" i="0" u="none" strike="noStrike" cap="none" normalizeH="0" baseline="0">
                          <a:ln>
                            <a:noFill/>
                          </a:ln>
                          <a:solidFill>
                            <a:srgbClr val="000000"/>
                          </a:solidFill>
                          <a:effectLst/>
                          <a:latin typeface="標楷體" pitchFamily="65" charset="-120"/>
                          <a:ea typeface="標楷體" pitchFamily="65" charset="-120"/>
                        </a:rPr>
                        <a:t>日常生活評量</a:t>
                      </a:r>
                    </a:p>
                  </a:txBody>
                  <a:tcPr marL="36000" marR="18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a:ln>
                            <a:noFill/>
                          </a:ln>
                          <a:solidFill>
                            <a:srgbClr val="FF0000"/>
                          </a:solidFill>
                          <a:effectLst/>
                          <a:latin typeface="標楷體" pitchFamily="65" charset="-120"/>
                          <a:ea typeface="標楷體" pitchFamily="65" charset="-120"/>
                        </a:rPr>
                        <a:t>1.</a:t>
                      </a:r>
                      <a:r>
                        <a:rPr kumimoji="0" lang="zh-TW" altLang="en-US" sz="2200" b="0" i="0" u="none" strike="noStrike" cap="none" normalizeH="0" baseline="0">
                          <a:ln>
                            <a:noFill/>
                          </a:ln>
                          <a:solidFill>
                            <a:srgbClr val="FF0000"/>
                          </a:solidFill>
                          <a:effectLst/>
                          <a:latin typeface="標楷體" pitchFamily="65" charset="-120"/>
                          <a:ea typeface="標楷體" pitchFamily="65" charset="-120"/>
                        </a:rPr>
                        <a:t>無小過紀錄以上者</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、功過相抵後：</a:t>
                      </a:r>
                      <a:endParaRPr kumimoji="0" lang="en-US" altLang="zh-TW" sz="2200" b="0" i="0" u="none" strike="noStrike" cap="none" normalizeH="0" baseline="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a:ln>
                            <a:noFill/>
                          </a:ln>
                          <a:solidFill>
                            <a:srgbClr val="000000"/>
                          </a:solidFill>
                          <a:effectLst/>
                          <a:latin typeface="標楷體" pitchFamily="65" charset="-120"/>
                          <a:ea typeface="標楷體" pitchFamily="65" charset="-120"/>
                        </a:rPr>
                        <a:t>  達大功得</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4</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分、小功得</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3</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分、嘉獎得</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2</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分</a:t>
                      </a:r>
                      <a:endParaRPr kumimoji="0" lang="en-US" altLang="zh-TW" sz="2200" b="0" i="0" u="none" strike="noStrike" cap="none" normalizeH="0" baseline="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a:ln>
                            <a:noFill/>
                          </a:ln>
                          <a:solidFill>
                            <a:srgbClr val="000000"/>
                          </a:solidFill>
                          <a:effectLst/>
                          <a:latin typeface="標楷體" pitchFamily="65" charset="-120"/>
                          <a:ea typeface="標楷體" pitchFamily="65" charset="-120"/>
                        </a:rPr>
                        <a:t>2.</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有小過以上紀錄，相抵後達嘉獎以上</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a:ln>
                            <a:noFill/>
                          </a:ln>
                          <a:solidFill>
                            <a:srgbClr val="000000"/>
                          </a:solidFill>
                          <a:effectLst/>
                          <a:latin typeface="標楷體" pitchFamily="65" charset="-120"/>
                          <a:ea typeface="標楷體" pitchFamily="65" charset="-120"/>
                        </a:rPr>
                        <a:t>  或無功過紀錄者得</a:t>
                      </a:r>
                      <a:r>
                        <a:rPr kumimoji="0" lang="en-US" altLang="zh-TW" sz="2200" b="0" i="0" u="none" strike="noStrike" cap="none" normalizeH="0" baseline="0">
                          <a:ln>
                            <a:noFill/>
                          </a:ln>
                          <a:solidFill>
                            <a:srgbClr val="000000"/>
                          </a:solidFill>
                          <a:effectLst/>
                          <a:latin typeface="標楷體" pitchFamily="65" charset="-120"/>
                          <a:ea typeface="標楷體" pitchFamily="65" charset="-120"/>
                        </a:rPr>
                        <a:t>1</a:t>
                      </a:r>
                      <a:r>
                        <a:rPr kumimoji="0" lang="zh-TW" altLang="en-US" sz="2200" b="0" i="0" u="none" strike="noStrike" cap="none" normalizeH="0" baseline="0">
                          <a:ln>
                            <a:noFill/>
                          </a:ln>
                          <a:solidFill>
                            <a:srgbClr val="000000"/>
                          </a:solidFill>
                          <a:effectLst/>
                          <a:latin typeface="標楷體" pitchFamily="65" charset="-120"/>
                          <a:ea typeface="標楷體" pitchFamily="65" charset="-120"/>
                        </a:rPr>
                        <a:t>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00"/>
                          </a:solidFill>
                          <a:effectLst/>
                          <a:latin typeface="標楷體" pitchFamily="65" charset="-120"/>
                          <a:ea typeface="標楷體" pitchFamily="65" charset="-120"/>
                        </a:rPr>
                        <a:t>4</a:t>
                      </a:r>
                      <a:endParaRPr kumimoji="0" lang="zh-TW" altLang="en-US" sz="2400" b="0" i="0" u="none" strike="noStrike" cap="none" normalizeH="0" baseline="0">
                        <a:ln>
                          <a:noFill/>
                        </a:ln>
                        <a:solidFill>
                          <a:srgbClr val="000000"/>
                        </a:solidFill>
                        <a:effectLst/>
                        <a:latin typeface="標楷體" pitchFamily="65" charset="-120"/>
                        <a:ea typeface="標楷體" pitchFamily="65" charset="-120"/>
                      </a:endParaRPr>
                    </a:p>
                  </a:txBody>
                  <a:tcPr marL="18000" marR="18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0"/>
                    </a:solidFill>
                  </a:tcPr>
                </a:tc>
              </a:tr>
              <a:tr h="684213">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rgbClr val="000000"/>
                          </a:solidFill>
                          <a:effectLst/>
                          <a:latin typeface="標楷體" pitchFamily="65" charset="-120"/>
                          <a:ea typeface="標楷體" pitchFamily="65" charset="-120"/>
                        </a:rPr>
                        <a:t>體適能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0"/>
                    </a:solidFill>
                  </a:tcPr>
                </a:tc>
                <a:tc>
                  <a:txBody>
                    <a:bodyPr/>
                    <a:lstStyle>
                      <a:lvl1pPr indent="3175"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3175" algn="l"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肌耐力、柔軟度、瞬發力、心肺耐力等</a:t>
                      </a:r>
                      <a:r>
                        <a:rPr kumimoji="0" lang="en-US" altLang="zh-TW" sz="2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4</a:t>
                      </a:r>
                      <a:r>
                        <a:rPr kumimoji="0" lang="zh-TW" altLang="en-US" sz="2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項，一項達門檻標準得</a:t>
                      </a:r>
                      <a:r>
                        <a:rPr kumimoji="0" lang="en-US" altLang="zh-TW" sz="2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a:t>
                      </a:r>
                      <a:r>
                        <a:rPr kumimoji="0" lang="zh-TW" altLang="en-US" sz="2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00"/>
                          </a:solidFill>
                          <a:effectLst/>
                          <a:latin typeface="標楷體" pitchFamily="65" charset="-120"/>
                          <a:ea typeface="標楷體" pitchFamily="65" charset="-120"/>
                        </a:rPr>
                        <a:t>6</a:t>
                      </a:r>
                      <a:endParaRPr kumimoji="0" lang="zh-TW" altLang="en-US" sz="2400" b="0" i="0" u="none" strike="noStrike" cap="none" normalizeH="0" baseline="0">
                        <a:ln>
                          <a:noFill/>
                        </a:ln>
                        <a:solidFill>
                          <a:srgbClr val="000000"/>
                        </a:solidFill>
                        <a:effectLst/>
                        <a:latin typeface="標楷體" pitchFamily="65" charset="-120"/>
                        <a:ea typeface="標楷體" pitchFamily="65" charset="-120"/>
                      </a:endParaRPr>
                    </a:p>
                  </a:txBody>
                  <a:tcPr marL="18000" marR="18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0"/>
                    </a:solidFill>
                  </a:tcPr>
                </a:tc>
              </a:tr>
            </a:tbl>
          </a:graphicData>
        </a:graphic>
      </p:graphicFrame>
      <p:sp>
        <p:nvSpPr>
          <p:cNvPr id="23581"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(2/9)</a:t>
            </a:r>
            <a:endParaRPr kumimoji="0" lang="zh-TW" altLang="en-US" sz="3600" b="1">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內容版面配置區 2"/>
          <p:cNvSpPr>
            <a:spLocks noGrp="1" noChangeArrowheads="1"/>
          </p:cNvSpPr>
          <p:nvPr>
            <p:ph idx="1"/>
          </p:nvPr>
        </p:nvSpPr>
        <p:spPr>
          <a:xfrm>
            <a:off x="271463" y="836613"/>
            <a:ext cx="8458200" cy="1138237"/>
          </a:xfrm>
        </p:spPr>
        <p:txBody>
          <a:bodyPr/>
          <a:lstStyle/>
          <a:p>
            <a:r>
              <a:rPr lang="zh-TW" altLang="en-US" sz="3200" smtClean="0">
                <a:latin typeface="標楷體" pitchFamily="65" charset="-120"/>
                <a:ea typeface="標楷體" pitchFamily="65" charset="-120"/>
                <a:cs typeface="Times New Roman" pitchFamily="18" charset="0"/>
              </a:rPr>
              <a:t>比序項目二 </a:t>
            </a:r>
            <a:r>
              <a:rPr lang="en-US" altLang="zh-TW" sz="3200" smtClean="0">
                <a:latin typeface="標楷體" pitchFamily="65" charset="-120"/>
                <a:ea typeface="標楷體" pitchFamily="65" charset="-120"/>
                <a:cs typeface="Times New Roman" pitchFamily="18" charset="0"/>
              </a:rPr>
              <a:t>: </a:t>
            </a:r>
            <a:r>
              <a:rPr lang="zh-TW" altLang="en-US" sz="3200" smtClean="0">
                <a:latin typeface="標楷體" pitchFamily="65" charset="-120"/>
                <a:ea typeface="標楷體" pitchFamily="65" charset="-120"/>
                <a:cs typeface="Times New Roman" pitchFamily="18" charset="0"/>
              </a:rPr>
              <a:t>技藝優良 </a:t>
            </a:r>
            <a:r>
              <a:rPr lang="en-US" altLang="zh-TW" sz="3200" b="1" smtClean="0">
                <a:solidFill>
                  <a:srgbClr val="FF0000"/>
                </a:solidFill>
                <a:latin typeface="標楷體" pitchFamily="65" charset="-120"/>
                <a:ea typeface="標楷體" pitchFamily="65" charset="-120"/>
                <a:cs typeface="Times New Roman" pitchFamily="18" charset="0"/>
              </a:rPr>
              <a:t>3</a:t>
            </a:r>
            <a:r>
              <a:rPr lang="zh-TW" altLang="en-US" sz="3200" b="1" smtClean="0">
                <a:solidFill>
                  <a:srgbClr val="FF0000"/>
                </a:solidFill>
                <a:latin typeface="標楷體" pitchFamily="65" charset="-120"/>
                <a:ea typeface="標楷體" pitchFamily="65" charset="-120"/>
                <a:cs typeface="Times New Roman" pitchFamily="18" charset="0"/>
              </a:rPr>
              <a:t>分</a:t>
            </a:r>
            <a:endParaRPr lang="en-US" altLang="zh-TW" sz="3200" b="1" smtClean="0">
              <a:solidFill>
                <a:srgbClr val="FF0000"/>
              </a:solidFill>
              <a:latin typeface="標楷體" pitchFamily="65" charset="-120"/>
              <a:ea typeface="標楷體" pitchFamily="65" charset="-120"/>
              <a:cs typeface="Times New Roman" pitchFamily="18" charset="0"/>
            </a:endParaRPr>
          </a:p>
        </p:txBody>
      </p:sp>
      <p:sp>
        <p:nvSpPr>
          <p:cNvPr id="24579" name="矩形 3"/>
          <p:cNvSpPr>
            <a:spLocks noChangeArrowheads="1"/>
          </p:cNvSpPr>
          <p:nvPr/>
        </p:nvSpPr>
        <p:spPr bwMode="auto">
          <a:xfrm>
            <a:off x="773113" y="1700213"/>
            <a:ext cx="8120062"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575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20000"/>
              </a:lnSpc>
              <a:spcBef>
                <a:spcPct val="80000"/>
              </a:spcBef>
              <a:buFont typeface="Arial" charset="0"/>
              <a:buChar char="•"/>
            </a:pPr>
            <a:r>
              <a:rPr kumimoji="0" lang="zh-TW" altLang="en-US" sz="2800">
                <a:latin typeface="Times New Roman" pitchFamily="18" charset="0"/>
                <a:ea typeface="標楷體" pitchFamily="65" charset="-120"/>
                <a:cs typeface="Times New Roman" pitchFamily="18" charset="0"/>
              </a:rPr>
              <a:t>技藝教育課程平均總成績達</a:t>
            </a:r>
            <a:r>
              <a:rPr kumimoji="0" lang="en-US" altLang="zh-TW" sz="2800">
                <a:latin typeface="Times New Roman" pitchFamily="18" charset="0"/>
                <a:ea typeface="標楷體" pitchFamily="65" charset="-120"/>
                <a:cs typeface="Times New Roman" pitchFamily="18" charset="0"/>
              </a:rPr>
              <a:t>90</a:t>
            </a:r>
            <a:r>
              <a:rPr kumimoji="0" lang="zh-TW" altLang="en-US" sz="2800">
                <a:latin typeface="Times New Roman" pitchFamily="18" charset="0"/>
                <a:ea typeface="標楷體" pitchFamily="65" charset="-120"/>
                <a:cs typeface="Times New Roman" pitchFamily="18" charset="0"/>
              </a:rPr>
              <a:t>分以上</a:t>
            </a:r>
            <a:br>
              <a:rPr kumimoji="0" lang="zh-TW" altLang="en-US" sz="2800">
                <a:latin typeface="Times New Roman" pitchFamily="18" charset="0"/>
                <a:ea typeface="標楷體" pitchFamily="65" charset="-120"/>
                <a:cs typeface="Times New Roman" pitchFamily="18" charset="0"/>
              </a:rPr>
            </a:br>
            <a:r>
              <a:rPr kumimoji="0" lang="zh-TW" altLang="en-US" sz="2800">
                <a:latin typeface="Times New Roman" pitchFamily="18" charset="0"/>
                <a:ea typeface="標楷體" pitchFamily="65" charset="-120"/>
                <a:cs typeface="Times New Roman" pitchFamily="18" charset="0"/>
              </a:rPr>
              <a:t>者得</a:t>
            </a:r>
            <a:r>
              <a:rPr kumimoji="0" lang="en-US" altLang="zh-TW" sz="2800">
                <a:latin typeface="Times New Roman" pitchFamily="18" charset="0"/>
                <a:ea typeface="標楷體" pitchFamily="65" charset="-120"/>
                <a:cs typeface="Times New Roman" pitchFamily="18" charset="0"/>
              </a:rPr>
              <a:t>3</a:t>
            </a:r>
            <a:r>
              <a:rPr kumimoji="0" lang="zh-TW" altLang="en-US" sz="2800">
                <a:latin typeface="Times New Roman" pitchFamily="18" charset="0"/>
                <a:ea typeface="標楷體" pitchFamily="65" charset="-120"/>
                <a:cs typeface="Times New Roman" pitchFamily="18" charset="0"/>
              </a:rPr>
              <a:t>分</a:t>
            </a:r>
            <a:endParaRPr kumimoji="0" lang="en-US" altLang="zh-TW" sz="2800">
              <a:latin typeface="Times New Roman" pitchFamily="18" charset="0"/>
              <a:ea typeface="標楷體" pitchFamily="65" charset="-120"/>
              <a:cs typeface="Times New Roman" pitchFamily="18" charset="0"/>
            </a:endParaRPr>
          </a:p>
          <a:p>
            <a:pPr eaLnBrk="1" hangingPunct="1">
              <a:lnSpc>
                <a:spcPct val="120000"/>
              </a:lnSpc>
              <a:spcBef>
                <a:spcPct val="80000"/>
              </a:spcBef>
              <a:buFont typeface="Arial" charset="0"/>
              <a:buChar char="•"/>
            </a:pPr>
            <a:r>
              <a:rPr kumimoji="0" lang="zh-TW" altLang="en-US" sz="2800">
                <a:latin typeface="Times New Roman" pitchFamily="18" charset="0"/>
                <a:ea typeface="標楷體" pitchFamily="65" charset="-120"/>
                <a:cs typeface="Times New Roman" pitchFamily="18" charset="0"/>
              </a:rPr>
              <a:t>技藝教育課程平均總成績達</a:t>
            </a:r>
            <a:r>
              <a:rPr kumimoji="0" lang="en-US" altLang="zh-TW" sz="2800">
                <a:latin typeface="Times New Roman" pitchFamily="18" charset="0"/>
                <a:ea typeface="標楷體" pitchFamily="65" charset="-120"/>
                <a:cs typeface="Times New Roman" pitchFamily="18" charset="0"/>
              </a:rPr>
              <a:t>80</a:t>
            </a:r>
            <a:r>
              <a:rPr kumimoji="0" lang="zh-TW" altLang="en-US" sz="2800">
                <a:latin typeface="Times New Roman" pitchFamily="18" charset="0"/>
                <a:ea typeface="標楷體" pitchFamily="65" charset="-120"/>
                <a:cs typeface="Times New Roman" pitchFamily="18" charset="0"/>
              </a:rPr>
              <a:t>分以上，未滿</a:t>
            </a:r>
            <a:r>
              <a:rPr kumimoji="0" lang="en-US" altLang="zh-TW" sz="2800">
                <a:latin typeface="Times New Roman" pitchFamily="18" charset="0"/>
                <a:ea typeface="標楷體" pitchFamily="65" charset="-120"/>
                <a:cs typeface="Times New Roman" pitchFamily="18" charset="0"/>
              </a:rPr>
              <a:t>90</a:t>
            </a:r>
            <a:r>
              <a:rPr kumimoji="0" lang="zh-TW" altLang="en-US" sz="2800">
                <a:latin typeface="Times New Roman" pitchFamily="18" charset="0"/>
                <a:ea typeface="標楷體" pitchFamily="65" charset="-120"/>
                <a:cs typeface="Times New Roman" pitchFamily="18" charset="0"/>
              </a:rPr>
              <a:t>分者得</a:t>
            </a:r>
            <a:r>
              <a:rPr kumimoji="0" lang="en-US" altLang="zh-TW" sz="2800">
                <a:latin typeface="Times New Roman" pitchFamily="18" charset="0"/>
                <a:ea typeface="標楷體" pitchFamily="65" charset="-120"/>
                <a:cs typeface="Times New Roman" pitchFamily="18" charset="0"/>
              </a:rPr>
              <a:t>2</a:t>
            </a:r>
            <a:r>
              <a:rPr kumimoji="0" lang="zh-TW" altLang="en-US" sz="2800">
                <a:latin typeface="Times New Roman" pitchFamily="18" charset="0"/>
                <a:ea typeface="標楷體" pitchFamily="65" charset="-120"/>
                <a:cs typeface="Times New Roman" pitchFamily="18" charset="0"/>
              </a:rPr>
              <a:t>分</a:t>
            </a:r>
          </a:p>
          <a:p>
            <a:pPr eaLnBrk="1" hangingPunct="1">
              <a:lnSpc>
                <a:spcPct val="120000"/>
              </a:lnSpc>
              <a:spcBef>
                <a:spcPct val="80000"/>
              </a:spcBef>
              <a:buFont typeface="Arial" charset="0"/>
              <a:buChar char="•"/>
            </a:pPr>
            <a:r>
              <a:rPr kumimoji="0" lang="zh-TW" altLang="en-US" sz="2800">
                <a:latin typeface="Times New Roman" pitchFamily="18" charset="0"/>
                <a:ea typeface="標楷體" pitchFamily="65" charset="-120"/>
                <a:cs typeface="Times New Roman" pitchFamily="18" charset="0"/>
              </a:rPr>
              <a:t>技藝教育課程平均總成績達</a:t>
            </a:r>
            <a:r>
              <a:rPr kumimoji="0" lang="en-US" altLang="zh-TW" sz="2800">
                <a:latin typeface="Times New Roman" pitchFamily="18" charset="0"/>
                <a:ea typeface="標楷體" pitchFamily="65" charset="-120"/>
                <a:cs typeface="Times New Roman" pitchFamily="18" charset="0"/>
              </a:rPr>
              <a:t>60</a:t>
            </a:r>
            <a:r>
              <a:rPr kumimoji="0" lang="zh-TW" altLang="en-US" sz="2800">
                <a:latin typeface="Times New Roman" pitchFamily="18" charset="0"/>
                <a:ea typeface="標楷體" pitchFamily="65" charset="-120"/>
                <a:cs typeface="Times New Roman" pitchFamily="18" charset="0"/>
              </a:rPr>
              <a:t>分以上，未滿</a:t>
            </a:r>
            <a:r>
              <a:rPr kumimoji="0" lang="en-US" altLang="zh-TW" sz="2800">
                <a:latin typeface="Times New Roman" pitchFamily="18" charset="0"/>
                <a:ea typeface="標楷體" pitchFamily="65" charset="-120"/>
                <a:cs typeface="Times New Roman" pitchFamily="18" charset="0"/>
              </a:rPr>
              <a:t>80</a:t>
            </a:r>
            <a:r>
              <a:rPr kumimoji="0" lang="zh-TW" altLang="en-US" sz="2800">
                <a:latin typeface="Times New Roman" pitchFamily="18" charset="0"/>
                <a:ea typeface="標楷體" pitchFamily="65" charset="-120"/>
                <a:cs typeface="Times New Roman" pitchFamily="18" charset="0"/>
              </a:rPr>
              <a:t>分者得</a:t>
            </a:r>
            <a:r>
              <a:rPr kumimoji="0" lang="en-US" altLang="zh-TW" sz="2800">
                <a:latin typeface="Times New Roman" pitchFamily="18" charset="0"/>
                <a:ea typeface="標楷體" pitchFamily="65" charset="-120"/>
                <a:cs typeface="Times New Roman" pitchFamily="18" charset="0"/>
              </a:rPr>
              <a:t>1</a:t>
            </a:r>
            <a:r>
              <a:rPr kumimoji="0" lang="zh-TW" altLang="en-US" sz="2800">
                <a:latin typeface="Times New Roman" pitchFamily="18" charset="0"/>
                <a:ea typeface="標楷體" pitchFamily="65" charset="-120"/>
                <a:cs typeface="Times New Roman" pitchFamily="18" charset="0"/>
              </a:rPr>
              <a:t>分</a:t>
            </a:r>
          </a:p>
        </p:txBody>
      </p:sp>
      <p:sp>
        <p:nvSpPr>
          <p:cNvPr id="24580"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(3/9)</a:t>
            </a:r>
            <a:endParaRPr kumimoji="0" lang="zh-TW" altLang="en-US" sz="3600" b="1">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內容版面配置區 2"/>
          <p:cNvSpPr>
            <a:spLocks noGrp="1" noChangeArrowheads="1"/>
          </p:cNvSpPr>
          <p:nvPr>
            <p:ph idx="1"/>
          </p:nvPr>
        </p:nvSpPr>
        <p:spPr>
          <a:xfrm>
            <a:off x="271463" y="836613"/>
            <a:ext cx="8458200" cy="1138237"/>
          </a:xfrm>
        </p:spPr>
        <p:txBody>
          <a:bodyPr/>
          <a:lstStyle/>
          <a:p>
            <a:r>
              <a:rPr lang="zh-TW" altLang="en-US" sz="3200" smtClean="0">
                <a:latin typeface="標楷體" pitchFamily="65" charset="-120"/>
                <a:ea typeface="標楷體" pitchFamily="65" charset="-120"/>
                <a:cs typeface="Times New Roman" pitchFamily="18" charset="0"/>
              </a:rPr>
              <a:t>比序項目三 </a:t>
            </a:r>
            <a:r>
              <a:rPr lang="en-US" altLang="zh-TW" sz="3200" smtClean="0">
                <a:latin typeface="標楷體" pitchFamily="65" charset="-120"/>
                <a:ea typeface="標楷體" pitchFamily="65" charset="-120"/>
                <a:cs typeface="Times New Roman" pitchFamily="18" charset="0"/>
              </a:rPr>
              <a:t>: </a:t>
            </a:r>
            <a:r>
              <a:rPr lang="zh-TW" altLang="en-US" sz="3200" smtClean="0">
                <a:latin typeface="標楷體" pitchFamily="65" charset="-120"/>
                <a:ea typeface="標楷體" pitchFamily="65" charset="-120"/>
                <a:cs typeface="Times New Roman" pitchFamily="18" charset="0"/>
              </a:rPr>
              <a:t>弱勢身分 </a:t>
            </a:r>
            <a:r>
              <a:rPr lang="en-US" altLang="zh-TW" sz="3200" b="1" smtClean="0">
                <a:solidFill>
                  <a:srgbClr val="FF0000"/>
                </a:solidFill>
                <a:latin typeface="標楷體" pitchFamily="65" charset="-120"/>
                <a:ea typeface="標楷體" pitchFamily="65" charset="-120"/>
                <a:cs typeface="Times New Roman" pitchFamily="18" charset="0"/>
              </a:rPr>
              <a:t>2</a:t>
            </a:r>
            <a:r>
              <a:rPr lang="zh-TW" altLang="en-US" sz="3200" b="1" smtClean="0">
                <a:solidFill>
                  <a:srgbClr val="FF0000"/>
                </a:solidFill>
                <a:latin typeface="標楷體" pitchFamily="65" charset="-120"/>
                <a:ea typeface="標楷體" pitchFamily="65" charset="-120"/>
                <a:cs typeface="Times New Roman" pitchFamily="18" charset="0"/>
              </a:rPr>
              <a:t>分</a:t>
            </a:r>
            <a:endParaRPr lang="en-US" altLang="zh-TW" sz="3200" b="1" smtClean="0">
              <a:solidFill>
                <a:srgbClr val="FF0000"/>
              </a:solidFill>
              <a:latin typeface="標楷體" pitchFamily="65" charset="-120"/>
              <a:ea typeface="標楷體" pitchFamily="65" charset="-120"/>
              <a:cs typeface="Times New Roman" pitchFamily="18" charset="0"/>
            </a:endParaRPr>
          </a:p>
        </p:txBody>
      </p:sp>
      <p:sp>
        <p:nvSpPr>
          <p:cNvPr id="25603"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(4/9)</a:t>
            </a:r>
            <a:endParaRPr kumimoji="0" lang="zh-TW" altLang="en-US" sz="3600" b="1">
              <a:solidFill>
                <a:schemeClr val="bg1"/>
              </a:solidFill>
              <a:latin typeface="標楷體" pitchFamily="65" charset="-120"/>
              <a:ea typeface="標楷體" pitchFamily="65" charset="-120"/>
            </a:endParaRPr>
          </a:p>
        </p:txBody>
      </p:sp>
      <p:sp>
        <p:nvSpPr>
          <p:cNvPr id="25604" name="矩形 3"/>
          <p:cNvSpPr>
            <a:spLocks noChangeArrowheads="1"/>
          </p:cNvSpPr>
          <p:nvPr/>
        </p:nvSpPr>
        <p:spPr bwMode="auto">
          <a:xfrm>
            <a:off x="611188" y="1773238"/>
            <a:ext cx="8281987"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10800" rIns="18000" bIns="10800">
            <a:spAutoFit/>
          </a:bodyPr>
          <a:lstStyle>
            <a:lvl1pPr marL="346075"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257300" indent="-3429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30000"/>
              </a:spcBef>
              <a:buFont typeface="Arial" charset="0"/>
              <a:buChar char="•"/>
            </a:pPr>
            <a:r>
              <a:rPr kumimoji="0" lang="zh-TW" altLang="en-US" sz="2800">
                <a:latin typeface="Times New Roman" pitchFamily="18" charset="0"/>
                <a:ea typeface="標楷體" pitchFamily="65" charset="-120"/>
                <a:cs typeface="Times New Roman" pitchFamily="18" charset="0"/>
              </a:rPr>
              <a:t>持</a:t>
            </a:r>
            <a:r>
              <a:rPr kumimoji="0" lang="zh-TW" altLang="en-US" sz="2800" b="1">
                <a:solidFill>
                  <a:srgbClr val="FF0000"/>
                </a:solidFill>
                <a:latin typeface="Times New Roman" pitchFamily="18" charset="0"/>
                <a:ea typeface="標楷體" pitchFamily="65" charset="-120"/>
                <a:cs typeface="Times New Roman" pitchFamily="18" charset="0"/>
              </a:rPr>
              <a:t>有效期限內</a:t>
            </a:r>
            <a:r>
              <a:rPr kumimoji="0" lang="en-US" altLang="zh-TW" sz="2800" b="1">
                <a:solidFill>
                  <a:srgbClr val="FF0000"/>
                </a:solidFill>
                <a:latin typeface="Times New Roman" pitchFamily="18" charset="0"/>
                <a:ea typeface="標楷體" pitchFamily="65" charset="-120"/>
                <a:cs typeface="Times New Roman" pitchFamily="18" charset="0"/>
              </a:rPr>
              <a:t>(</a:t>
            </a:r>
            <a:r>
              <a:rPr kumimoji="0" lang="zh-TW" altLang="en-US" sz="2800" b="1">
                <a:solidFill>
                  <a:srgbClr val="FF0000"/>
                </a:solidFill>
                <a:latin typeface="Times New Roman" pitchFamily="18" charset="0"/>
                <a:ea typeface="標楷體" pitchFamily="65" charset="-120"/>
                <a:cs typeface="Times New Roman" pitchFamily="18" charset="0"/>
              </a:rPr>
              <a:t>涵蓋報名期間</a:t>
            </a:r>
            <a:r>
              <a:rPr kumimoji="0" lang="en-US" altLang="zh-TW" sz="2800" b="1">
                <a:solidFill>
                  <a:srgbClr val="FF0000"/>
                </a:solidFill>
                <a:latin typeface="Times New Roman" pitchFamily="18" charset="0"/>
                <a:ea typeface="標楷體" pitchFamily="65" charset="-120"/>
                <a:cs typeface="Times New Roman" pitchFamily="18" charset="0"/>
              </a:rPr>
              <a:t>)</a:t>
            </a:r>
            <a:r>
              <a:rPr kumimoji="0" lang="zh-TW" altLang="en-US" sz="2800">
                <a:latin typeface="Times New Roman" pitchFamily="18" charset="0"/>
                <a:ea typeface="標楷體" pitchFamily="65" charset="-120"/>
                <a:cs typeface="Times New Roman" pitchFamily="18" charset="0"/>
              </a:rPr>
              <a:t>之證明：</a:t>
            </a:r>
          </a:p>
          <a:p>
            <a:pPr lvl="2" eaLnBrk="1" hangingPunct="1">
              <a:spcBef>
                <a:spcPct val="30000"/>
              </a:spcBef>
              <a:buFontTx/>
              <a:buAutoNum type="arabicPeriod"/>
            </a:pPr>
            <a:r>
              <a:rPr kumimoji="0" lang="zh-TW" altLang="en-US" sz="2800">
                <a:solidFill>
                  <a:srgbClr val="FF0000"/>
                </a:solidFill>
                <a:latin typeface="Times New Roman" pitchFamily="18" charset="0"/>
                <a:ea typeface="標楷體" pitchFamily="65" charset="-120"/>
                <a:cs typeface="Times New Roman" pitchFamily="18" charset="0"/>
              </a:rPr>
              <a:t>低收入戶</a:t>
            </a:r>
          </a:p>
          <a:p>
            <a:pPr lvl="2" eaLnBrk="1" hangingPunct="1">
              <a:spcBef>
                <a:spcPct val="30000"/>
              </a:spcBef>
              <a:buFontTx/>
              <a:buAutoNum type="arabicPeriod"/>
            </a:pPr>
            <a:r>
              <a:rPr kumimoji="0" lang="zh-TW" altLang="en-US" sz="2800">
                <a:solidFill>
                  <a:srgbClr val="FF0000"/>
                </a:solidFill>
                <a:latin typeface="Times New Roman" pitchFamily="18" charset="0"/>
                <a:ea typeface="標楷體" pitchFamily="65" charset="-120"/>
                <a:cs typeface="Times New Roman" pitchFamily="18" charset="0"/>
              </a:rPr>
              <a:t>中低收入戶</a:t>
            </a:r>
          </a:p>
          <a:p>
            <a:pPr lvl="2" eaLnBrk="1" hangingPunct="1">
              <a:spcBef>
                <a:spcPct val="30000"/>
              </a:spcBef>
              <a:buFontTx/>
              <a:buAutoNum type="arabicPeriod"/>
            </a:pPr>
            <a:r>
              <a:rPr kumimoji="0" lang="zh-TW" altLang="en-US" sz="2800">
                <a:solidFill>
                  <a:srgbClr val="FF0000"/>
                </a:solidFill>
                <a:latin typeface="Times New Roman" pitchFamily="18" charset="0"/>
                <a:ea typeface="標楷體" pitchFamily="65" charset="-120"/>
                <a:cs typeface="Times New Roman" pitchFamily="18" charset="0"/>
              </a:rPr>
              <a:t>直系血親尊親屬支領失業給付或</a:t>
            </a:r>
          </a:p>
          <a:p>
            <a:pPr lvl="2" eaLnBrk="1" hangingPunct="1">
              <a:spcBef>
                <a:spcPct val="30000"/>
              </a:spcBef>
              <a:buFontTx/>
              <a:buAutoNum type="arabicPeriod"/>
            </a:pPr>
            <a:r>
              <a:rPr kumimoji="0" lang="zh-TW" altLang="en-US" sz="2800">
                <a:solidFill>
                  <a:srgbClr val="FF0000"/>
                </a:solidFill>
                <a:latin typeface="Times New Roman" pitchFamily="18" charset="0"/>
                <a:ea typeface="標楷體" pitchFamily="65" charset="-120"/>
                <a:cs typeface="Times New Roman" pitchFamily="18" charset="0"/>
              </a:rPr>
              <a:t>特殊境遇家庭等相關證明之學生</a:t>
            </a:r>
            <a:endParaRPr kumimoji="0" lang="en-US" altLang="zh-TW" sz="2800">
              <a:solidFill>
                <a:srgbClr val="FF0000"/>
              </a:solidFill>
              <a:latin typeface="Times New Roman" pitchFamily="18" charset="0"/>
              <a:ea typeface="標楷體" pitchFamily="65" charset="-120"/>
              <a:cs typeface="Times New Roman" pitchFamily="18" charset="0"/>
            </a:endParaRPr>
          </a:p>
          <a:p>
            <a:pPr eaLnBrk="1" hangingPunct="1">
              <a:spcBef>
                <a:spcPct val="30000"/>
              </a:spcBef>
              <a:buFont typeface="Arial" charset="0"/>
              <a:buNone/>
            </a:pPr>
            <a:r>
              <a:rPr kumimoji="0" lang="zh-TW" altLang="en-US" sz="2800">
                <a:latin typeface="Times New Roman" pitchFamily="18" charset="0"/>
                <a:ea typeface="標楷體" pitchFamily="65" charset="-120"/>
                <a:cs typeface="Times New Roman" pitchFamily="18" charset="0"/>
              </a:rPr>
              <a:t>   符合資格者給予</a:t>
            </a:r>
            <a:r>
              <a:rPr kumimoji="0" lang="en-US" altLang="zh-TW" sz="2800">
                <a:latin typeface="Times New Roman" pitchFamily="18" charset="0"/>
                <a:ea typeface="標楷體" pitchFamily="65" charset="-120"/>
                <a:cs typeface="Times New Roman" pitchFamily="18" charset="0"/>
              </a:rPr>
              <a:t>2</a:t>
            </a:r>
            <a:r>
              <a:rPr kumimoji="0" lang="zh-TW" altLang="en-US" sz="2800">
                <a:latin typeface="Times New Roman" pitchFamily="18" charset="0"/>
                <a:ea typeface="標楷體" pitchFamily="65" charset="-120"/>
                <a:cs typeface="Times New Roman" pitchFamily="18" charset="0"/>
              </a:rPr>
              <a:t>分。</a:t>
            </a:r>
          </a:p>
          <a:p>
            <a:pPr eaLnBrk="1" hangingPunct="1">
              <a:spcBef>
                <a:spcPct val="30000"/>
              </a:spcBef>
              <a:buFont typeface="Arial" charset="0"/>
              <a:buChar char="•"/>
            </a:pPr>
            <a:r>
              <a:rPr kumimoji="0" lang="zh-TW" altLang="en-US" sz="2800">
                <a:latin typeface="Times New Roman" pitchFamily="18" charset="0"/>
                <a:ea typeface="標楷體" pitchFamily="65" charset="-120"/>
                <a:cs typeface="Times New Roman" pitchFamily="18" charset="0"/>
              </a:rPr>
              <a:t>若免試生同時具備</a:t>
            </a:r>
            <a:r>
              <a:rPr kumimoji="0" lang="en-US" altLang="zh-TW" sz="2800">
                <a:latin typeface="Times New Roman" pitchFamily="18" charset="0"/>
                <a:ea typeface="標楷體" pitchFamily="65" charset="-120"/>
                <a:cs typeface="Times New Roman" pitchFamily="18" charset="0"/>
              </a:rPr>
              <a:t>2</a:t>
            </a:r>
            <a:r>
              <a:rPr kumimoji="0" lang="zh-TW" altLang="en-US" sz="2800">
                <a:latin typeface="Times New Roman" pitchFamily="18" charset="0"/>
                <a:ea typeface="標楷體" pitchFamily="65" charset="-120"/>
                <a:cs typeface="Times New Roman" pitchFamily="18" charset="0"/>
              </a:rPr>
              <a:t>種以上資格者僅得擇一採計。</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內容版面配置區 2"/>
          <p:cNvSpPr>
            <a:spLocks noGrp="1" noChangeArrowheads="1"/>
          </p:cNvSpPr>
          <p:nvPr>
            <p:ph idx="1"/>
          </p:nvPr>
        </p:nvSpPr>
        <p:spPr>
          <a:xfrm>
            <a:off x="271463" y="836613"/>
            <a:ext cx="8458200" cy="1138237"/>
          </a:xfrm>
        </p:spPr>
        <p:txBody>
          <a:bodyPr/>
          <a:lstStyle/>
          <a:p>
            <a:r>
              <a:rPr lang="zh-TW" altLang="en-US" sz="3200" smtClean="0">
                <a:latin typeface="標楷體" pitchFamily="65" charset="-120"/>
                <a:ea typeface="標楷體" pitchFamily="65" charset="-120"/>
                <a:cs typeface="Times New Roman" pitchFamily="18" charset="0"/>
              </a:rPr>
              <a:t>比序項目四 </a:t>
            </a:r>
            <a:r>
              <a:rPr lang="en-US" altLang="zh-TW" sz="3200" smtClean="0">
                <a:latin typeface="標楷體" pitchFamily="65" charset="-120"/>
                <a:ea typeface="標楷體" pitchFamily="65" charset="-120"/>
                <a:cs typeface="Times New Roman" pitchFamily="18" charset="0"/>
              </a:rPr>
              <a:t>: </a:t>
            </a:r>
            <a:r>
              <a:rPr lang="zh-TW" altLang="en-US" sz="3200" smtClean="0">
                <a:latin typeface="標楷體" pitchFamily="65" charset="-120"/>
                <a:ea typeface="標楷體" pitchFamily="65" charset="-120"/>
                <a:cs typeface="Times New Roman" pitchFamily="18" charset="0"/>
              </a:rPr>
              <a:t>均衡學習 </a:t>
            </a:r>
            <a:r>
              <a:rPr lang="en-US" altLang="zh-TW" sz="3200" b="1" smtClean="0">
                <a:solidFill>
                  <a:srgbClr val="FF0000"/>
                </a:solidFill>
                <a:latin typeface="標楷體" pitchFamily="65" charset="-120"/>
                <a:ea typeface="標楷體" pitchFamily="65" charset="-120"/>
                <a:cs typeface="Times New Roman" pitchFamily="18" charset="0"/>
              </a:rPr>
              <a:t>6</a:t>
            </a:r>
            <a:r>
              <a:rPr lang="zh-TW" altLang="en-US" sz="3200" b="1" smtClean="0">
                <a:solidFill>
                  <a:srgbClr val="FF0000"/>
                </a:solidFill>
                <a:latin typeface="標楷體" pitchFamily="65" charset="-120"/>
                <a:ea typeface="標楷體" pitchFamily="65" charset="-120"/>
                <a:cs typeface="Times New Roman" pitchFamily="18" charset="0"/>
              </a:rPr>
              <a:t>分</a:t>
            </a:r>
            <a:endParaRPr lang="en-US" altLang="zh-TW" sz="3200" b="1" smtClean="0">
              <a:solidFill>
                <a:srgbClr val="FF0000"/>
              </a:solidFill>
              <a:latin typeface="標楷體" pitchFamily="65" charset="-120"/>
              <a:ea typeface="標楷體" pitchFamily="65" charset="-120"/>
              <a:cs typeface="Times New Roman" pitchFamily="18" charset="0"/>
            </a:endParaRPr>
          </a:p>
        </p:txBody>
      </p:sp>
      <p:sp>
        <p:nvSpPr>
          <p:cNvPr id="26627" name="矩形 3"/>
          <p:cNvSpPr>
            <a:spLocks noChangeArrowheads="1"/>
          </p:cNvSpPr>
          <p:nvPr/>
        </p:nvSpPr>
        <p:spPr bwMode="auto">
          <a:xfrm>
            <a:off x="773113" y="1773238"/>
            <a:ext cx="73279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575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20000"/>
              </a:lnSpc>
              <a:spcBef>
                <a:spcPct val="30000"/>
              </a:spcBef>
              <a:buFont typeface="Arial" charset="0"/>
              <a:buChar char="•"/>
            </a:pPr>
            <a:r>
              <a:rPr kumimoji="0" lang="zh-TW" altLang="en-US" sz="2800">
                <a:latin typeface="Times New Roman" pitchFamily="18" charset="0"/>
                <a:ea typeface="標楷體" pitchFamily="65" charset="-120"/>
                <a:cs typeface="Times New Roman" pitchFamily="18" charset="0"/>
              </a:rPr>
              <a:t>採計健康與體育、藝術與人文、綜合活動三大學習領域成績</a:t>
            </a:r>
            <a:endParaRPr kumimoji="0" lang="en-US" altLang="zh-TW" sz="2800">
              <a:latin typeface="Times New Roman" pitchFamily="18" charset="0"/>
              <a:ea typeface="標楷體" pitchFamily="65" charset="-120"/>
              <a:cs typeface="Times New Roman" pitchFamily="18" charset="0"/>
            </a:endParaRPr>
          </a:p>
          <a:p>
            <a:pPr eaLnBrk="1" hangingPunct="1">
              <a:lnSpc>
                <a:spcPct val="120000"/>
              </a:lnSpc>
              <a:spcBef>
                <a:spcPct val="30000"/>
              </a:spcBef>
              <a:buFont typeface="Arial" charset="0"/>
              <a:buChar char="•"/>
            </a:pPr>
            <a:r>
              <a:rPr kumimoji="0" lang="zh-TW" altLang="en-US" sz="2800">
                <a:latin typeface="Times New Roman" pitchFamily="18" charset="0"/>
                <a:ea typeface="標楷體" pitchFamily="65" charset="-120"/>
                <a:cs typeface="Times New Roman" pitchFamily="18" charset="0"/>
              </a:rPr>
              <a:t>每一學習領域「</a:t>
            </a:r>
            <a:r>
              <a:rPr kumimoji="0" lang="en-US" altLang="zh-TW" sz="2800">
                <a:latin typeface="Times New Roman" pitchFamily="18" charset="0"/>
                <a:ea typeface="標楷體" pitchFamily="65" charset="-120"/>
                <a:cs typeface="Times New Roman" pitchFamily="18" charset="0"/>
              </a:rPr>
              <a:t>5</a:t>
            </a:r>
            <a:r>
              <a:rPr kumimoji="0" lang="zh-TW" altLang="en-US" sz="2800">
                <a:latin typeface="Times New Roman" pitchFamily="18" charset="0"/>
                <a:ea typeface="標楷體" pitchFamily="65" charset="-120"/>
                <a:cs typeface="Times New Roman" pitchFamily="18" charset="0"/>
              </a:rPr>
              <a:t>學期平均成績」皆達</a:t>
            </a:r>
            <a:r>
              <a:rPr kumimoji="0" lang="en-US" altLang="zh-TW" sz="2800">
                <a:latin typeface="Times New Roman" pitchFamily="18" charset="0"/>
                <a:ea typeface="標楷體" pitchFamily="65" charset="-120"/>
                <a:cs typeface="Times New Roman" pitchFamily="18" charset="0"/>
              </a:rPr>
              <a:t>60</a:t>
            </a:r>
            <a:r>
              <a:rPr kumimoji="0" lang="zh-TW" altLang="en-US" sz="2800">
                <a:latin typeface="Times New Roman" pitchFamily="18" charset="0"/>
                <a:ea typeface="標楷體" pitchFamily="65" charset="-120"/>
                <a:cs typeface="Times New Roman" pitchFamily="18" charset="0"/>
              </a:rPr>
              <a:t>分以上得</a:t>
            </a:r>
            <a:r>
              <a:rPr kumimoji="0" lang="en-US" altLang="zh-TW" sz="2800">
                <a:latin typeface="Times New Roman" pitchFamily="18" charset="0"/>
                <a:ea typeface="標楷體" pitchFamily="65" charset="-120"/>
                <a:cs typeface="Times New Roman" pitchFamily="18" charset="0"/>
              </a:rPr>
              <a:t>2</a:t>
            </a:r>
            <a:r>
              <a:rPr kumimoji="0" lang="zh-TW" altLang="en-US" sz="2800">
                <a:latin typeface="Times New Roman" pitchFamily="18" charset="0"/>
                <a:ea typeface="標楷體" pitchFamily="65" charset="-120"/>
                <a:cs typeface="Times New Roman" pitchFamily="18" charset="0"/>
              </a:rPr>
              <a:t>分</a:t>
            </a:r>
            <a:endParaRPr kumimoji="0" lang="zh-TW" altLang="en-US" sz="2800">
              <a:latin typeface="Calibri" pitchFamily="34" charset="0"/>
              <a:ea typeface="標楷體" pitchFamily="65" charset="-120"/>
              <a:cs typeface="Times New Roman" pitchFamily="18" charset="0"/>
            </a:endParaRPr>
          </a:p>
        </p:txBody>
      </p:sp>
      <p:sp>
        <p:nvSpPr>
          <p:cNvPr id="26628"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(5/9)</a:t>
            </a:r>
            <a:endParaRPr kumimoji="0" lang="zh-TW" altLang="en-US" sz="3600" b="1">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p:cNvSpPr>
          <p:nvPr/>
        </p:nvSpPr>
        <p:spPr bwMode="black">
          <a:xfrm>
            <a:off x="271463" y="836613"/>
            <a:ext cx="7613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20000"/>
              </a:spcBef>
              <a:buClr>
                <a:schemeClr val="tx2"/>
              </a:buClr>
              <a:buFont typeface="Wingdings" pitchFamily="2" charset="2"/>
              <a:buChar char="v"/>
            </a:pPr>
            <a:r>
              <a:rPr kumimoji="0" lang="zh-TW" altLang="en-US" sz="3200">
                <a:latin typeface="標楷體" pitchFamily="65" charset="-120"/>
                <a:ea typeface="標楷體" pitchFamily="65" charset="-120"/>
                <a:cs typeface="Times New Roman" pitchFamily="18" charset="0"/>
              </a:rPr>
              <a:t>比序項目五 </a:t>
            </a:r>
            <a:r>
              <a:rPr kumimoji="0" lang="en-US" altLang="zh-TW" sz="3200">
                <a:latin typeface="標楷體" pitchFamily="65" charset="-120"/>
                <a:ea typeface="標楷體" pitchFamily="65" charset="-120"/>
                <a:cs typeface="Times New Roman" pitchFamily="18" charset="0"/>
              </a:rPr>
              <a:t>: </a:t>
            </a:r>
            <a:r>
              <a:rPr kumimoji="0" lang="zh-TW" altLang="en-US" sz="3200">
                <a:latin typeface="標楷體" pitchFamily="65" charset="-120"/>
                <a:ea typeface="標楷體" pitchFamily="65" charset="-120"/>
                <a:cs typeface="Times New Roman" pitchFamily="18" charset="0"/>
              </a:rPr>
              <a:t>適性輔導 </a:t>
            </a:r>
            <a:r>
              <a:rPr kumimoji="0" lang="en-US" altLang="zh-TW" sz="3200" b="1">
                <a:solidFill>
                  <a:srgbClr val="FF0000"/>
                </a:solidFill>
                <a:latin typeface="標楷體" pitchFamily="65" charset="-120"/>
                <a:ea typeface="標楷體" pitchFamily="65" charset="-120"/>
                <a:cs typeface="Times New Roman" pitchFamily="18" charset="0"/>
              </a:rPr>
              <a:t>3</a:t>
            </a:r>
            <a:r>
              <a:rPr kumimoji="0" lang="zh-TW" altLang="en-US" sz="3200" b="1">
                <a:solidFill>
                  <a:srgbClr val="FF0000"/>
                </a:solidFill>
                <a:latin typeface="標楷體" pitchFamily="65" charset="-120"/>
                <a:ea typeface="標楷體" pitchFamily="65" charset="-120"/>
                <a:cs typeface="Times New Roman" pitchFamily="18" charset="0"/>
              </a:rPr>
              <a:t>分</a:t>
            </a:r>
            <a:endParaRPr kumimoji="0" lang="en-US" altLang="zh-TW" sz="3200" b="1">
              <a:solidFill>
                <a:srgbClr val="FF0000"/>
              </a:solidFill>
              <a:latin typeface="標楷體" pitchFamily="65" charset="-120"/>
              <a:ea typeface="標楷體" pitchFamily="65" charset="-120"/>
              <a:cs typeface="Times New Roman" pitchFamily="18" charset="0"/>
            </a:endParaRPr>
          </a:p>
        </p:txBody>
      </p:sp>
      <p:sp>
        <p:nvSpPr>
          <p:cNvPr id="27651"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(6/9)</a:t>
            </a:r>
            <a:endParaRPr kumimoji="0" lang="zh-TW" altLang="en-US" sz="3600" b="1">
              <a:solidFill>
                <a:schemeClr val="bg1"/>
              </a:solidFill>
              <a:latin typeface="標楷體" pitchFamily="65" charset="-120"/>
              <a:ea typeface="標楷體" pitchFamily="65" charset="-120"/>
            </a:endParaRPr>
          </a:p>
        </p:txBody>
      </p:sp>
      <p:pic>
        <p:nvPicPr>
          <p:cNvPr id="27652" name="Picture 20" descr="106國中學生生涯輔導紀錄手冊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39401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字方塊 15"/>
          <p:cNvSpPr txBox="1">
            <a:spLocks noChangeArrowheads="1"/>
          </p:cNvSpPr>
          <p:nvPr/>
        </p:nvSpPr>
        <p:spPr bwMode="auto">
          <a:xfrm>
            <a:off x="7981950" y="3068638"/>
            <a:ext cx="1133475" cy="593725"/>
          </a:xfrm>
          <a:prstGeom prst="rect">
            <a:avLst/>
          </a:prstGeom>
          <a:solidFill>
            <a:srgbClr val="FFFF00"/>
          </a:solidFill>
          <a:ln w="12700">
            <a:solidFill>
              <a:schemeClr val="tx1"/>
            </a:solidFill>
            <a:miter lim="800000"/>
            <a:headEnd/>
            <a:tailEnd/>
          </a:ln>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1600" b="1">
                <a:solidFill>
                  <a:srgbClr val="000000"/>
                </a:solidFill>
                <a:latin typeface="標楷體" pitchFamily="65" charset="-120"/>
                <a:ea typeface="標楷體" pitchFamily="65" charset="-120"/>
              </a:rPr>
              <a:t>家長意見</a:t>
            </a:r>
            <a:endParaRPr kumimoji="0" lang="en-US" altLang="zh-TW" sz="1600" b="1">
              <a:solidFill>
                <a:srgbClr val="000000"/>
              </a:solidFill>
              <a:latin typeface="標楷體" pitchFamily="65" charset="-120"/>
              <a:ea typeface="標楷體" pitchFamily="65" charset="-120"/>
            </a:endParaRPr>
          </a:p>
          <a:p>
            <a:pPr algn="ctr" eaLnBrk="1" hangingPunct="1"/>
            <a:r>
              <a:rPr kumimoji="0" lang="zh-TW" altLang="en-US" sz="1600" b="1">
                <a:solidFill>
                  <a:srgbClr val="FF0000"/>
                </a:solidFill>
                <a:latin typeface="標楷體" pitchFamily="65" charset="-120"/>
                <a:ea typeface="標楷體" pitchFamily="65" charset="-120"/>
              </a:rPr>
              <a:t>簽章</a:t>
            </a:r>
          </a:p>
        </p:txBody>
      </p:sp>
      <p:sp>
        <p:nvSpPr>
          <p:cNvPr id="27654" name="文字方塊 16"/>
          <p:cNvSpPr txBox="1">
            <a:spLocks noChangeArrowheads="1"/>
          </p:cNvSpPr>
          <p:nvPr/>
        </p:nvSpPr>
        <p:spPr bwMode="auto">
          <a:xfrm>
            <a:off x="7959725" y="3946525"/>
            <a:ext cx="1168400" cy="593725"/>
          </a:xfrm>
          <a:prstGeom prst="rect">
            <a:avLst/>
          </a:prstGeom>
          <a:solidFill>
            <a:srgbClr val="00B0F0"/>
          </a:solidFill>
          <a:ln w="12700">
            <a:solidFill>
              <a:schemeClr val="tx1"/>
            </a:solidFill>
            <a:miter lim="800000"/>
            <a:headEnd/>
            <a:tailEnd/>
          </a:ln>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1600" b="1">
                <a:solidFill>
                  <a:srgbClr val="000000"/>
                </a:solidFill>
                <a:latin typeface="標楷體" pitchFamily="65" charset="-120"/>
                <a:ea typeface="標楷體" pitchFamily="65" charset="-120"/>
              </a:rPr>
              <a:t>導師意見</a:t>
            </a:r>
            <a:endParaRPr kumimoji="0" lang="en-US" altLang="zh-TW" sz="1600" b="1">
              <a:solidFill>
                <a:srgbClr val="000000"/>
              </a:solidFill>
              <a:latin typeface="標楷體" pitchFamily="65" charset="-120"/>
              <a:ea typeface="標楷體" pitchFamily="65" charset="-120"/>
            </a:endParaRPr>
          </a:p>
          <a:p>
            <a:pPr algn="ctr" eaLnBrk="1" hangingPunct="1"/>
            <a:r>
              <a:rPr kumimoji="0" lang="zh-TW" altLang="en-US" sz="1600" b="1">
                <a:solidFill>
                  <a:srgbClr val="FF0000"/>
                </a:solidFill>
                <a:latin typeface="標楷體" pitchFamily="65" charset="-120"/>
                <a:ea typeface="標楷體" pitchFamily="65" charset="-120"/>
              </a:rPr>
              <a:t>簽章</a:t>
            </a:r>
          </a:p>
        </p:txBody>
      </p:sp>
      <p:sp>
        <p:nvSpPr>
          <p:cNvPr id="27655" name="文字方塊 17"/>
          <p:cNvSpPr txBox="1">
            <a:spLocks noChangeArrowheads="1"/>
          </p:cNvSpPr>
          <p:nvPr/>
        </p:nvSpPr>
        <p:spPr bwMode="auto">
          <a:xfrm>
            <a:off x="7948613" y="4743450"/>
            <a:ext cx="1168400" cy="838200"/>
          </a:xfrm>
          <a:prstGeom prst="rect">
            <a:avLst/>
          </a:prstGeom>
          <a:solidFill>
            <a:srgbClr val="FEB2F3"/>
          </a:solidFill>
          <a:ln w="12700">
            <a:solidFill>
              <a:schemeClr val="tx1"/>
            </a:solidFill>
            <a:miter lim="800000"/>
            <a:headEnd/>
            <a:tailEnd/>
          </a:ln>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1600" b="1">
                <a:solidFill>
                  <a:srgbClr val="000000"/>
                </a:solidFill>
                <a:latin typeface="標楷體" pitchFamily="65" charset="-120"/>
                <a:ea typeface="標楷體" pitchFamily="65" charset="-120"/>
              </a:rPr>
              <a:t>輔導教師</a:t>
            </a:r>
            <a:r>
              <a:rPr kumimoji="0" lang="en-US" altLang="zh-TW" sz="1600" b="1">
                <a:solidFill>
                  <a:srgbClr val="000000"/>
                </a:solidFill>
                <a:latin typeface="標楷體" pitchFamily="65" charset="-120"/>
                <a:ea typeface="標楷體" pitchFamily="65" charset="-120"/>
              </a:rPr>
              <a:t>(</a:t>
            </a:r>
            <a:r>
              <a:rPr kumimoji="0" lang="zh-TW" altLang="en-US" sz="1600" b="1">
                <a:solidFill>
                  <a:srgbClr val="000000"/>
                </a:solidFill>
                <a:latin typeface="標楷體" pitchFamily="65" charset="-120"/>
                <a:ea typeface="標楷體" pitchFamily="65" charset="-120"/>
              </a:rPr>
              <a:t>輔導小組</a:t>
            </a:r>
            <a:r>
              <a:rPr kumimoji="0" lang="en-US" altLang="zh-TW" sz="1600" b="1">
                <a:solidFill>
                  <a:srgbClr val="000000"/>
                </a:solidFill>
                <a:latin typeface="標楷體" pitchFamily="65" charset="-120"/>
                <a:ea typeface="標楷體" pitchFamily="65" charset="-120"/>
              </a:rPr>
              <a:t>)</a:t>
            </a:r>
            <a:r>
              <a:rPr kumimoji="0" lang="zh-TW" altLang="en-US" sz="1600" b="1">
                <a:solidFill>
                  <a:srgbClr val="000000"/>
                </a:solidFill>
                <a:latin typeface="標楷體" pitchFamily="65" charset="-120"/>
                <a:ea typeface="標楷體" pitchFamily="65" charset="-120"/>
              </a:rPr>
              <a:t>意見</a:t>
            </a:r>
            <a:r>
              <a:rPr kumimoji="0" lang="zh-TW" altLang="en-US" sz="1600" b="1">
                <a:solidFill>
                  <a:srgbClr val="FF0000"/>
                </a:solidFill>
                <a:latin typeface="標楷體" pitchFamily="65" charset="-120"/>
                <a:ea typeface="標楷體" pitchFamily="65" charset="-120"/>
              </a:rPr>
              <a:t>簽章</a:t>
            </a:r>
          </a:p>
        </p:txBody>
      </p:sp>
      <p:sp>
        <p:nvSpPr>
          <p:cNvPr id="19" name="向左箭號 18"/>
          <p:cNvSpPr>
            <a:spLocks noChangeArrowheads="1"/>
          </p:cNvSpPr>
          <p:nvPr/>
        </p:nvSpPr>
        <p:spPr bwMode="auto">
          <a:xfrm rot="10800000">
            <a:off x="7577138" y="3338513"/>
            <a:ext cx="365125" cy="198437"/>
          </a:xfrm>
          <a:prstGeom prst="leftArrow">
            <a:avLst>
              <a:gd name="adj1" fmla="val 50000"/>
              <a:gd name="adj2" fmla="val 40489"/>
            </a:avLst>
          </a:prstGeom>
          <a:solidFill>
            <a:srgbClr val="C00000"/>
          </a:solidFill>
          <a:ln w="25400" algn="ctr">
            <a:noFill/>
            <a:miter lim="800000"/>
            <a:headEnd/>
            <a:tailEnd/>
          </a:ln>
        </p:spPr>
        <p:txBody>
          <a:bodyPr rot="10800000" anchor="ctr"/>
          <a:lstStyle/>
          <a:p>
            <a:pPr algn="ctr" eaLnBrk="1" fontAlgn="auto" hangingPunct="1">
              <a:spcBef>
                <a:spcPts val="0"/>
              </a:spcBef>
              <a:spcAft>
                <a:spcPts val="0"/>
              </a:spcAft>
              <a:defRPr/>
            </a:pPr>
            <a:endParaRPr kumimoji="0" lang="zh-TW" altLang="en-US">
              <a:solidFill>
                <a:prstClr val="white"/>
              </a:solidFill>
              <a:latin typeface="+mn-lt"/>
              <a:ea typeface="+mn-ea"/>
            </a:endParaRPr>
          </a:p>
        </p:txBody>
      </p:sp>
      <p:sp>
        <p:nvSpPr>
          <p:cNvPr id="21" name="向左箭號 20"/>
          <p:cNvSpPr>
            <a:spLocks noChangeArrowheads="1"/>
          </p:cNvSpPr>
          <p:nvPr/>
        </p:nvSpPr>
        <p:spPr bwMode="auto">
          <a:xfrm rot="10800000">
            <a:off x="7586663" y="4187825"/>
            <a:ext cx="320675" cy="223838"/>
          </a:xfrm>
          <a:prstGeom prst="leftArrow">
            <a:avLst>
              <a:gd name="adj1" fmla="val 50000"/>
              <a:gd name="adj2" fmla="val 31524"/>
            </a:avLst>
          </a:prstGeom>
          <a:solidFill>
            <a:srgbClr val="C00000"/>
          </a:solidFill>
          <a:ln w="25400" algn="ctr">
            <a:noFill/>
            <a:miter lim="800000"/>
            <a:headEnd/>
            <a:tailEnd/>
          </a:ln>
        </p:spPr>
        <p:txBody>
          <a:bodyPr rot="10800000" anchor="ctr"/>
          <a:lstStyle/>
          <a:p>
            <a:pPr algn="ctr" eaLnBrk="1" fontAlgn="auto" hangingPunct="1">
              <a:spcBef>
                <a:spcPts val="0"/>
              </a:spcBef>
              <a:spcAft>
                <a:spcPts val="0"/>
              </a:spcAft>
              <a:defRPr/>
            </a:pPr>
            <a:endParaRPr kumimoji="0" lang="zh-TW" altLang="en-US">
              <a:solidFill>
                <a:prstClr val="white"/>
              </a:solidFill>
              <a:latin typeface="+mn-lt"/>
              <a:ea typeface="+mn-ea"/>
            </a:endParaRPr>
          </a:p>
        </p:txBody>
      </p:sp>
      <p:sp>
        <p:nvSpPr>
          <p:cNvPr id="22" name="向左箭號 21"/>
          <p:cNvSpPr>
            <a:spLocks noChangeArrowheads="1"/>
          </p:cNvSpPr>
          <p:nvPr/>
        </p:nvSpPr>
        <p:spPr bwMode="auto">
          <a:xfrm rot="10800000">
            <a:off x="7577138" y="5011738"/>
            <a:ext cx="330200" cy="192087"/>
          </a:xfrm>
          <a:prstGeom prst="leftArrow">
            <a:avLst>
              <a:gd name="adj1" fmla="val 50000"/>
              <a:gd name="adj2" fmla="val 37826"/>
            </a:avLst>
          </a:prstGeom>
          <a:solidFill>
            <a:srgbClr val="C00000"/>
          </a:solidFill>
          <a:ln w="25400" algn="ctr">
            <a:noFill/>
            <a:miter lim="800000"/>
            <a:headEnd/>
            <a:tailEnd/>
          </a:ln>
        </p:spPr>
        <p:txBody>
          <a:bodyPr rot="10800000" anchor="ctr"/>
          <a:lstStyle/>
          <a:p>
            <a:pPr algn="ctr" eaLnBrk="1" fontAlgn="auto" hangingPunct="1">
              <a:spcBef>
                <a:spcPts val="0"/>
              </a:spcBef>
              <a:spcAft>
                <a:spcPts val="0"/>
              </a:spcAft>
              <a:defRPr/>
            </a:pPr>
            <a:endParaRPr kumimoji="0" lang="zh-TW" altLang="en-US">
              <a:solidFill>
                <a:prstClr val="white"/>
              </a:solidFill>
              <a:latin typeface="+mn-lt"/>
              <a:ea typeface="+mn-ea"/>
            </a:endParaRPr>
          </a:p>
        </p:txBody>
      </p:sp>
      <p:pic>
        <p:nvPicPr>
          <p:cNvPr id="27659" name="Picture 30" descr="106國中學生生涯輔導紀錄手冊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4313"/>
            <a:ext cx="38258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AutoShape 14"/>
          <p:cNvSpPr>
            <a:spLocks noChangeArrowheads="1"/>
          </p:cNvSpPr>
          <p:nvPr/>
        </p:nvSpPr>
        <p:spPr bwMode="auto">
          <a:xfrm>
            <a:off x="7092950" y="3141663"/>
            <a:ext cx="574675" cy="504825"/>
          </a:xfrm>
          <a:prstGeom prst="roundRect">
            <a:avLst>
              <a:gd name="adj" fmla="val 16667"/>
            </a:avLst>
          </a:prstGeom>
          <a:solidFill>
            <a:schemeClr val="bg1"/>
          </a:solidFill>
          <a:ln w="31750">
            <a:solidFill>
              <a:srgbClr val="FF0000"/>
            </a:solidFill>
            <a:round/>
            <a:headEnd/>
            <a:tailEnd/>
          </a:ln>
          <a:effectLst/>
          <a:extLs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7661" name="AutoShape 15"/>
          <p:cNvSpPr>
            <a:spLocks noChangeArrowheads="1"/>
          </p:cNvSpPr>
          <p:nvPr/>
        </p:nvSpPr>
        <p:spPr bwMode="auto">
          <a:xfrm>
            <a:off x="7092950" y="4005263"/>
            <a:ext cx="574675" cy="504825"/>
          </a:xfrm>
          <a:prstGeom prst="roundRect">
            <a:avLst>
              <a:gd name="adj" fmla="val 16667"/>
            </a:avLst>
          </a:prstGeom>
          <a:solidFill>
            <a:schemeClr val="bg1"/>
          </a:solidFill>
          <a:ln w="31750">
            <a:solidFill>
              <a:srgbClr val="FF0000"/>
            </a:solidFill>
            <a:round/>
            <a:headEnd/>
            <a:tailEnd/>
          </a:ln>
          <a:effectLst/>
          <a:extLs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7662" name="AutoShape 16"/>
          <p:cNvSpPr>
            <a:spLocks noChangeArrowheads="1"/>
          </p:cNvSpPr>
          <p:nvPr/>
        </p:nvSpPr>
        <p:spPr bwMode="auto">
          <a:xfrm>
            <a:off x="7092950" y="4868863"/>
            <a:ext cx="574675" cy="504825"/>
          </a:xfrm>
          <a:prstGeom prst="roundRect">
            <a:avLst>
              <a:gd name="adj" fmla="val 16667"/>
            </a:avLst>
          </a:prstGeom>
          <a:solidFill>
            <a:schemeClr val="bg1"/>
          </a:solidFill>
          <a:ln w="31750">
            <a:solidFill>
              <a:srgbClr val="FF0000"/>
            </a:solidFill>
            <a:round/>
            <a:headEnd/>
            <a:tailEnd/>
          </a:ln>
          <a:effectLst/>
          <a:extLs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內容版面配置區 2"/>
          <p:cNvSpPr>
            <a:spLocks noGrp="1" noChangeArrowheads="1"/>
          </p:cNvSpPr>
          <p:nvPr>
            <p:ph idx="1"/>
          </p:nvPr>
        </p:nvSpPr>
        <p:spPr>
          <a:xfrm>
            <a:off x="271463" y="836613"/>
            <a:ext cx="8458200" cy="1138237"/>
          </a:xfrm>
        </p:spPr>
        <p:txBody>
          <a:bodyPr/>
          <a:lstStyle/>
          <a:p>
            <a:r>
              <a:rPr lang="zh-TW" altLang="en-US" sz="3200" smtClean="0">
                <a:latin typeface="標楷體" pitchFamily="65" charset="-120"/>
                <a:ea typeface="標楷體" pitchFamily="65" charset="-120"/>
                <a:cs typeface="Times New Roman" pitchFamily="18" charset="0"/>
              </a:rPr>
              <a:t>比序項目六 </a:t>
            </a:r>
            <a:r>
              <a:rPr lang="en-US" altLang="zh-TW" sz="3200" smtClean="0">
                <a:latin typeface="標楷體" pitchFamily="65" charset="-120"/>
                <a:ea typeface="標楷體" pitchFamily="65" charset="-120"/>
                <a:cs typeface="Times New Roman" pitchFamily="18" charset="0"/>
              </a:rPr>
              <a:t>: </a:t>
            </a:r>
            <a:r>
              <a:rPr lang="zh-TW" altLang="en-US" sz="3200" smtClean="0">
                <a:latin typeface="標楷體" pitchFamily="65" charset="-120"/>
                <a:ea typeface="標楷體" pitchFamily="65" charset="-120"/>
                <a:cs typeface="Times New Roman" pitchFamily="18" charset="0"/>
              </a:rPr>
              <a:t>國中教育會考 </a:t>
            </a:r>
            <a:r>
              <a:rPr lang="en-US" altLang="zh-TW" sz="3200" b="1" smtClean="0">
                <a:solidFill>
                  <a:srgbClr val="FF0000"/>
                </a:solidFill>
                <a:latin typeface="標楷體" pitchFamily="65" charset="-120"/>
                <a:ea typeface="標楷體" pitchFamily="65" charset="-120"/>
                <a:cs typeface="Times New Roman" pitchFamily="18" charset="0"/>
              </a:rPr>
              <a:t>15</a:t>
            </a:r>
            <a:r>
              <a:rPr lang="zh-TW" altLang="en-US" sz="3200" b="1" smtClean="0">
                <a:solidFill>
                  <a:srgbClr val="FF0000"/>
                </a:solidFill>
                <a:latin typeface="標楷體" pitchFamily="65" charset="-120"/>
                <a:ea typeface="標楷體" pitchFamily="65" charset="-120"/>
                <a:cs typeface="Times New Roman" pitchFamily="18" charset="0"/>
              </a:rPr>
              <a:t>分</a:t>
            </a:r>
            <a:endParaRPr lang="en-US" altLang="zh-TW" sz="3200" b="1" smtClean="0">
              <a:solidFill>
                <a:srgbClr val="FF0000"/>
              </a:solidFill>
              <a:latin typeface="標楷體" pitchFamily="65" charset="-120"/>
              <a:ea typeface="標楷體" pitchFamily="65" charset="-120"/>
              <a:cs typeface="Times New Roman" pitchFamily="18" charset="0"/>
            </a:endParaRPr>
          </a:p>
        </p:txBody>
      </p:sp>
      <p:sp>
        <p:nvSpPr>
          <p:cNvPr id="28675" name="矩形 3"/>
          <p:cNvSpPr>
            <a:spLocks noChangeArrowheads="1"/>
          </p:cNvSpPr>
          <p:nvPr/>
        </p:nvSpPr>
        <p:spPr bwMode="auto">
          <a:xfrm>
            <a:off x="773113" y="1773238"/>
            <a:ext cx="76152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5750">
              <a:defRPr kumimoji="1">
                <a:solidFill>
                  <a:schemeClr val="tx1"/>
                </a:solidFill>
                <a:latin typeface="Arial" charset="0"/>
                <a:ea typeface="新細明體" charset="-120"/>
              </a:defRPr>
            </a:lvl1pPr>
            <a:lvl2pPr marL="917575" indent="-45720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20000"/>
              </a:lnSpc>
              <a:spcBef>
                <a:spcPct val="30000"/>
              </a:spcBef>
              <a:spcAft>
                <a:spcPct val="30000"/>
              </a:spcAft>
              <a:buFont typeface="Arial" charset="0"/>
              <a:buChar char="•"/>
            </a:pPr>
            <a:r>
              <a:rPr kumimoji="0" lang="zh-TW" altLang="en-US" sz="2800">
                <a:latin typeface="Times New Roman" pitchFamily="18" charset="0"/>
                <a:ea typeface="標楷體" pitchFamily="65" charset="-120"/>
                <a:cs typeface="Times New Roman" pitchFamily="18" charset="0"/>
              </a:rPr>
              <a:t>國中教育會考</a:t>
            </a:r>
            <a:r>
              <a:rPr kumimoji="0" lang="en-US" altLang="zh-TW" sz="2800">
                <a:latin typeface="Times New Roman" pitchFamily="18" charset="0"/>
                <a:ea typeface="標楷體" pitchFamily="65" charset="-120"/>
                <a:cs typeface="Times New Roman" pitchFamily="18" charset="0"/>
              </a:rPr>
              <a:t>(5</a:t>
            </a:r>
            <a:r>
              <a:rPr kumimoji="0" lang="zh-TW" altLang="en-US" sz="2800">
                <a:latin typeface="Times New Roman" pitchFamily="18" charset="0"/>
                <a:ea typeface="標楷體" pitchFamily="65" charset="-120"/>
                <a:cs typeface="Times New Roman" pitchFamily="18" charset="0"/>
              </a:rPr>
              <a:t>科目</a:t>
            </a:r>
            <a:r>
              <a:rPr kumimoji="0" lang="en-US" altLang="zh-TW" sz="2800">
                <a:latin typeface="Times New Roman" pitchFamily="18" charset="0"/>
                <a:ea typeface="標楷體" pitchFamily="65" charset="-120"/>
                <a:cs typeface="Times New Roman" pitchFamily="18" charset="0"/>
              </a:rPr>
              <a:t>)</a:t>
            </a:r>
            <a:r>
              <a:rPr kumimoji="0" lang="zh-TW" altLang="en-US" sz="2800">
                <a:latin typeface="Times New Roman" pitchFamily="18" charset="0"/>
                <a:ea typeface="標楷體" pitchFamily="65" charset="-120"/>
                <a:cs typeface="Times New Roman" pitchFamily="18" charset="0"/>
              </a:rPr>
              <a:t>：</a:t>
            </a:r>
            <a:br>
              <a:rPr kumimoji="0" lang="zh-TW" altLang="en-US" sz="2800">
                <a:latin typeface="Times New Roman" pitchFamily="18" charset="0"/>
                <a:ea typeface="標楷體" pitchFamily="65" charset="-120"/>
                <a:cs typeface="Times New Roman" pitchFamily="18" charset="0"/>
              </a:rPr>
            </a:br>
            <a:r>
              <a:rPr kumimoji="0" lang="zh-TW" altLang="en-US" sz="2800">
                <a:latin typeface="Times New Roman" pitchFamily="18" charset="0"/>
                <a:ea typeface="標楷體" pitchFamily="65" charset="-120"/>
                <a:cs typeface="Times New Roman" pitchFamily="18" charset="0"/>
              </a:rPr>
              <a:t>  國文、英語、數學、自然、社會</a:t>
            </a:r>
            <a:endParaRPr kumimoji="0" lang="en-US" altLang="zh-TW" sz="2800">
              <a:latin typeface="Times New Roman" pitchFamily="18" charset="0"/>
              <a:ea typeface="標楷體" pitchFamily="65" charset="-120"/>
              <a:cs typeface="Times New Roman" pitchFamily="18" charset="0"/>
            </a:endParaRPr>
          </a:p>
          <a:p>
            <a:pPr lvl="1" eaLnBrk="1" hangingPunct="1">
              <a:lnSpc>
                <a:spcPct val="120000"/>
              </a:lnSpc>
              <a:spcBef>
                <a:spcPct val="30000"/>
              </a:spcBef>
              <a:buFont typeface="Wingdings" pitchFamily="2" charset="2"/>
              <a:buChar char="Ø"/>
            </a:pPr>
            <a:r>
              <a:rPr kumimoji="0" lang="zh-TW" altLang="en-US" sz="2800">
                <a:latin typeface="Times New Roman" pitchFamily="18" charset="0"/>
                <a:ea typeface="標楷體" pitchFamily="65" charset="-120"/>
                <a:cs typeface="Times New Roman" pitchFamily="18" charset="0"/>
              </a:rPr>
              <a:t>「精熟」科目每科得</a:t>
            </a:r>
            <a:r>
              <a:rPr kumimoji="0" lang="en-US" altLang="zh-TW" sz="2800">
                <a:latin typeface="Times New Roman" pitchFamily="18" charset="0"/>
                <a:ea typeface="標楷體" pitchFamily="65" charset="-120"/>
                <a:cs typeface="Times New Roman" pitchFamily="18" charset="0"/>
              </a:rPr>
              <a:t>3</a:t>
            </a:r>
            <a:r>
              <a:rPr kumimoji="0" lang="zh-TW" altLang="en-US" sz="2800">
                <a:latin typeface="Times New Roman" pitchFamily="18" charset="0"/>
                <a:ea typeface="標楷體" pitchFamily="65" charset="-120"/>
                <a:cs typeface="Times New Roman" pitchFamily="18" charset="0"/>
              </a:rPr>
              <a:t>分</a:t>
            </a:r>
          </a:p>
          <a:p>
            <a:pPr lvl="1" eaLnBrk="1" hangingPunct="1">
              <a:lnSpc>
                <a:spcPct val="120000"/>
              </a:lnSpc>
              <a:spcBef>
                <a:spcPct val="30000"/>
              </a:spcBef>
              <a:buFont typeface="Wingdings" pitchFamily="2" charset="2"/>
              <a:buChar char="Ø"/>
            </a:pPr>
            <a:r>
              <a:rPr kumimoji="0" lang="zh-TW" altLang="en-US" sz="2800">
                <a:latin typeface="Times New Roman" pitchFamily="18" charset="0"/>
                <a:ea typeface="標楷體" pitchFamily="65" charset="-120"/>
                <a:cs typeface="Times New Roman" pitchFamily="18" charset="0"/>
              </a:rPr>
              <a:t>「基礎」科目每科得</a:t>
            </a:r>
            <a:r>
              <a:rPr kumimoji="0" lang="en-US" altLang="zh-TW" sz="2800">
                <a:latin typeface="Times New Roman" pitchFamily="18" charset="0"/>
                <a:ea typeface="標楷體" pitchFamily="65" charset="-120"/>
                <a:cs typeface="Times New Roman" pitchFamily="18" charset="0"/>
              </a:rPr>
              <a:t>2</a:t>
            </a:r>
            <a:r>
              <a:rPr kumimoji="0" lang="zh-TW" altLang="en-US" sz="2800">
                <a:latin typeface="Times New Roman" pitchFamily="18" charset="0"/>
                <a:ea typeface="標楷體" pitchFamily="65" charset="-120"/>
                <a:cs typeface="Times New Roman" pitchFamily="18" charset="0"/>
              </a:rPr>
              <a:t>分</a:t>
            </a:r>
            <a:endParaRPr kumimoji="0" lang="en-US" altLang="zh-TW" sz="2800">
              <a:latin typeface="Times New Roman" pitchFamily="18" charset="0"/>
              <a:ea typeface="標楷體" pitchFamily="65" charset="-120"/>
              <a:cs typeface="Times New Roman" pitchFamily="18" charset="0"/>
            </a:endParaRPr>
          </a:p>
          <a:p>
            <a:pPr lvl="1" eaLnBrk="1" hangingPunct="1">
              <a:lnSpc>
                <a:spcPct val="120000"/>
              </a:lnSpc>
              <a:spcBef>
                <a:spcPct val="30000"/>
              </a:spcBef>
              <a:buFont typeface="Wingdings" pitchFamily="2" charset="2"/>
              <a:buChar char="Ø"/>
            </a:pPr>
            <a:r>
              <a:rPr kumimoji="0" lang="zh-TW" altLang="en-US" sz="2800">
                <a:latin typeface="Times New Roman" pitchFamily="18" charset="0"/>
                <a:ea typeface="標楷體" pitchFamily="65" charset="-120"/>
                <a:cs typeface="Times New Roman" pitchFamily="18" charset="0"/>
              </a:rPr>
              <a:t>「待加強」科目每科得</a:t>
            </a:r>
            <a:r>
              <a:rPr kumimoji="0" lang="en-US" altLang="zh-TW" sz="2800">
                <a:latin typeface="Times New Roman" pitchFamily="18" charset="0"/>
                <a:ea typeface="標楷體" pitchFamily="65" charset="-120"/>
                <a:cs typeface="Times New Roman" pitchFamily="18" charset="0"/>
              </a:rPr>
              <a:t>1</a:t>
            </a:r>
            <a:r>
              <a:rPr kumimoji="0" lang="zh-TW" altLang="en-US" sz="2800">
                <a:latin typeface="Times New Roman" pitchFamily="18" charset="0"/>
                <a:ea typeface="標楷體" pitchFamily="65" charset="-120"/>
                <a:cs typeface="Times New Roman" pitchFamily="18" charset="0"/>
              </a:rPr>
              <a:t>分</a:t>
            </a:r>
          </a:p>
        </p:txBody>
      </p:sp>
      <p:sp>
        <p:nvSpPr>
          <p:cNvPr id="28676"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(7/9)</a:t>
            </a:r>
            <a:endParaRPr kumimoji="0" lang="zh-TW" altLang="en-US" sz="3600" b="1">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noChangeArrowheads="1"/>
          </p:cNvSpPr>
          <p:nvPr>
            <p:ph idx="1"/>
          </p:nvPr>
        </p:nvSpPr>
        <p:spPr>
          <a:xfrm>
            <a:off x="271463" y="836613"/>
            <a:ext cx="8458200" cy="1138237"/>
          </a:xfrm>
        </p:spPr>
        <p:txBody>
          <a:bodyPr/>
          <a:lstStyle/>
          <a:p>
            <a:r>
              <a:rPr lang="zh-TW" altLang="en-US" sz="3200" smtClean="0">
                <a:latin typeface="標楷體" pitchFamily="65" charset="-120"/>
                <a:ea typeface="標楷體" pitchFamily="65" charset="-120"/>
                <a:cs typeface="Times New Roman" pitchFamily="18" charset="0"/>
              </a:rPr>
              <a:t>比序項目七 </a:t>
            </a:r>
            <a:r>
              <a:rPr lang="en-US" altLang="zh-TW" sz="3200" smtClean="0">
                <a:latin typeface="標楷體" pitchFamily="65" charset="-120"/>
                <a:ea typeface="標楷體" pitchFamily="65" charset="-120"/>
                <a:cs typeface="Times New Roman" pitchFamily="18" charset="0"/>
              </a:rPr>
              <a:t>: </a:t>
            </a:r>
            <a:r>
              <a:rPr lang="zh-TW" altLang="en-US" sz="3200" smtClean="0">
                <a:latin typeface="標楷體" pitchFamily="65" charset="-120"/>
                <a:ea typeface="標楷體" pitchFamily="65" charset="-120"/>
                <a:cs typeface="Times New Roman" pitchFamily="18" charset="0"/>
              </a:rPr>
              <a:t>其他 </a:t>
            </a:r>
            <a:r>
              <a:rPr lang="en-US" altLang="zh-TW" sz="3200" b="1" smtClean="0">
                <a:solidFill>
                  <a:srgbClr val="FF0000"/>
                </a:solidFill>
                <a:latin typeface="標楷體" pitchFamily="65" charset="-120"/>
                <a:ea typeface="標楷體" pitchFamily="65" charset="-120"/>
                <a:cs typeface="Times New Roman" pitchFamily="18" charset="0"/>
              </a:rPr>
              <a:t>5</a:t>
            </a:r>
            <a:r>
              <a:rPr lang="zh-TW" altLang="en-US" sz="3200" b="1" smtClean="0">
                <a:solidFill>
                  <a:srgbClr val="FF0000"/>
                </a:solidFill>
                <a:latin typeface="標楷體" pitchFamily="65" charset="-120"/>
                <a:ea typeface="標楷體" pitchFamily="65" charset="-120"/>
                <a:cs typeface="Times New Roman" pitchFamily="18" charset="0"/>
              </a:rPr>
              <a:t>分</a:t>
            </a:r>
            <a:r>
              <a:rPr lang="en-US" altLang="zh-TW" sz="3200" b="1" smtClean="0">
                <a:solidFill>
                  <a:srgbClr val="FF0000"/>
                </a:solidFill>
                <a:latin typeface="標楷體" pitchFamily="65" charset="-120"/>
                <a:ea typeface="標楷體" pitchFamily="65" charset="-120"/>
                <a:cs typeface="Times New Roman" pitchFamily="18" charset="0"/>
              </a:rPr>
              <a:t>(</a:t>
            </a:r>
            <a:r>
              <a:rPr lang="zh-TW" altLang="en-US" sz="3200" b="1" smtClean="0">
                <a:solidFill>
                  <a:srgbClr val="FF0000"/>
                </a:solidFill>
                <a:latin typeface="標楷體" pitchFamily="65" charset="-120"/>
                <a:ea typeface="標楷體" pitchFamily="65" charset="-120"/>
                <a:cs typeface="Times New Roman" pitchFamily="18" charset="0"/>
              </a:rPr>
              <a:t>學校自訂項目</a:t>
            </a:r>
            <a:r>
              <a:rPr lang="en-US" altLang="zh-TW" sz="3200" b="1" smtClean="0">
                <a:solidFill>
                  <a:srgbClr val="FF0000"/>
                </a:solidFill>
                <a:latin typeface="標楷體" pitchFamily="65" charset="-120"/>
                <a:ea typeface="標楷體" pitchFamily="65" charset="-120"/>
                <a:cs typeface="Times New Roman" pitchFamily="18" charset="0"/>
              </a:rPr>
              <a:t>)</a:t>
            </a:r>
            <a:r>
              <a:rPr lang="zh-TW" altLang="en-US" sz="3200" b="1" smtClean="0">
                <a:solidFill>
                  <a:srgbClr val="FF0000"/>
                </a:solidFill>
                <a:latin typeface="標楷體" pitchFamily="65" charset="-120"/>
                <a:ea typeface="標楷體" pitchFamily="65" charset="-120"/>
                <a:cs typeface="Times New Roman" pitchFamily="18" charset="0"/>
              </a:rPr>
              <a:t> </a:t>
            </a:r>
            <a:endParaRPr lang="en-US" altLang="zh-TW" sz="3200" b="1" smtClean="0">
              <a:solidFill>
                <a:srgbClr val="FF0000"/>
              </a:solidFill>
              <a:latin typeface="標楷體" pitchFamily="65" charset="-120"/>
              <a:ea typeface="標楷體" pitchFamily="65" charset="-120"/>
              <a:cs typeface="Times New Roman" pitchFamily="18" charset="0"/>
            </a:endParaRPr>
          </a:p>
        </p:txBody>
      </p:sp>
      <p:sp>
        <p:nvSpPr>
          <p:cNvPr id="29699" name="矩形 5"/>
          <p:cNvSpPr>
            <a:spLocks noChangeArrowheads="1"/>
          </p:cNvSpPr>
          <p:nvPr/>
        </p:nvSpPr>
        <p:spPr bwMode="auto">
          <a:xfrm>
            <a:off x="468313" y="1628775"/>
            <a:ext cx="81359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Wingdings" pitchFamily="2" charset="2"/>
              <a:buChar char="l"/>
            </a:pPr>
            <a:r>
              <a:rPr lang="zh-TW" altLang="en-US" sz="2400">
                <a:latin typeface="標楷體" pitchFamily="65" charset="-120"/>
                <a:ea typeface="標楷體" pitchFamily="65" charset="-120"/>
              </a:rPr>
              <a:t>此項積分比序項目授權各五專學校依學校發展需求訂定之，並確實評估其比序項目操作及國中學生取得本項目之可能性，且其性質不能與其他比序項目相同。如技術士證、英語檢定等。</a:t>
            </a:r>
          </a:p>
        </p:txBody>
      </p:sp>
      <p:graphicFrame>
        <p:nvGraphicFramePr>
          <p:cNvPr id="57403" name="Group 59"/>
          <p:cNvGraphicFramePr>
            <a:graphicFrameLocks noGrp="1"/>
          </p:cNvGraphicFramePr>
          <p:nvPr/>
        </p:nvGraphicFramePr>
        <p:xfrm>
          <a:off x="1763713" y="5157788"/>
          <a:ext cx="6985000" cy="1514476"/>
        </p:xfrm>
        <a:graphic>
          <a:graphicData uri="http://schemas.openxmlformats.org/drawingml/2006/table">
            <a:tbl>
              <a:tblPr/>
              <a:tblGrid>
                <a:gridCol w="3095625"/>
                <a:gridCol w="2808287"/>
                <a:gridCol w="1081088"/>
              </a:tblGrid>
              <a:tr h="6048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a:ln>
                            <a:noFill/>
                          </a:ln>
                          <a:solidFill>
                            <a:srgbClr val="008000"/>
                          </a:solidFill>
                          <a:effectLst/>
                          <a:latin typeface="Times New Roman" pitchFamily="18" charset="0"/>
                          <a:ea typeface="標楷體" pitchFamily="65" charset="-120"/>
                        </a:rPr>
                        <a:t>全民英語能力分級檢定測驗</a:t>
                      </a:r>
                      <a:r>
                        <a:rPr kumimoji="0" lang="zh-TW" altLang="en-US" sz="1800" b="1" i="0" u="none" strike="noStrike" cap="none" normalizeH="0" baseline="0">
                          <a:ln>
                            <a:noFill/>
                          </a:ln>
                          <a:solidFill>
                            <a:srgbClr val="008000"/>
                          </a:solidFill>
                          <a:effectLst/>
                          <a:latin typeface="Times New Roman" pitchFamily="18" charset="0"/>
                          <a:ea typeface="標楷體" pitchFamily="65" charset="-120"/>
                        </a:rPr>
                        <a:t> </a:t>
                      </a:r>
                      <a:r>
                        <a:rPr kumimoji="0" lang="en-US" altLang="zh-TW" sz="1800" b="1" i="0" u="none" strike="noStrike" cap="none" normalizeH="0" baseline="0">
                          <a:ln>
                            <a:noFill/>
                          </a:ln>
                          <a:solidFill>
                            <a:srgbClr val="008000"/>
                          </a:solidFill>
                          <a:effectLst/>
                          <a:latin typeface="Times New Roman" pitchFamily="18" charset="0"/>
                          <a:ea typeface="標楷體" pitchFamily="65" charset="-120"/>
                        </a:rPr>
                        <a:t>(GEPT)</a:t>
                      </a:r>
                      <a:endParaRPr kumimoji="0" lang="zh-TW" altLang="zh-TW" sz="1800" b="1" i="0" u="none" strike="noStrike" cap="none" normalizeH="0" baseline="0">
                        <a:ln>
                          <a:noFill/>
                        </a:ln>
                        <a:solidFill>
                          <a:srgbClr val="008000"/>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8000"/>
                          </a:solidFill>
                          <a:effectLst/>
                          <a:latin typeface="Times New Roman" pitchFamily="18" charset="0"/>
                          <a:ea typeface="標楷體" pitchFamily="65" charset="-120"/>
                        </a:rPr>
                        <a:t>多益英語測驗（</a:t>
                      </a:r>
                      <a:r>
                        <a:rPr kumimoji="0" lang="en-US" altLang="zh-TW" sz="1800" b="1" i="0" u="none" strike="noStrike" cap="none" normalizeH="0" baseline="0">
                          <a:ln>
                            <a:noFill/>
                          </a:ln>
                          <a:solidFill>
                            <a:srgbClr val="008000"/>
                          </a:solidFill>
                          <a:effectLst/>
                          <a:latin typeface="Times New Roman" pitchFamily="18" charset="0"/>
                          <a:ea typeface="標楷體" pitchFamily="65" charset="-120"/>
                        </a:rPr>
                        <a:t>TOEIC</a:t>
                      </a:r>
                      <a:r>
                        <a:rPr kumimoji="0" lang="zh-TW" altLang="en-US" sz="1800" b="1" i="0" u="none" strike="noStrike" cap="none" normalizeH="0" baseline="0">
                          <a:ln>
                            <a:noFill/>
                          </a:ln>
                          <a:solidFill>
                            <a:srgbClr val="008000"/>
                          </a:solidFill>
                          <a:effectLst/>
                          <a:latin typeface="Times New Roman" pitchFamily="18" charset="0"/>
                          <a:ea typeface="標楷體" pitchFamily="65" charset="-120"/>
                        </a:rPr>
                        <a:t>）</a:t>
                      </a:r>
                      <a:r>
                        <a:rPr kumimoji="0" lang="zh-TW" sz="1800" b="1" i="0" u="none" strike="noStrike" cap="none" normalizeH="0" baseline="0">
                          <a:ln>
                            <a:noFill/>
                          </a:ln>
                          <a:solidFill>
                            <a:srgbClr val="008000"/>
                          </a:solidFill>
                          <a:effectLst/>
                          <a:latin typeface="Times New Roman" pitchFamily="18" charset="0"/>
                          <a:ea typeface="標楷體" pitchFamily="65" charset="-120"/>
                        </a:rPr>
                        <a:t> </a:t>
                      </a:r>
                      <a:r>
                        <a:rPr kumimoji="0" lang="en-US" altLang="zh-TW" sz="1800" b="1" i="0" u="none" strike="noStrike" cap="none" normalizeH="0" baseline="0">
                          <a:ln>
                            <a:noFill/>
                          </a:ln>
                          <a:solidFill>
                            <a:srgbClr val="008000"/>
                          </a:solidFill>
                          <a:effectLst/>
                          <a:latin typeface="Times New Roman" pitchFamily="18" charset="0"/>
                          <a:ea typeface="標楷體" pitchFamily="65" charset="-120"/>
                        </a:rPr>
                        <a:t>(</a:t>
                      </a:r>
                      <a:r>
                        <a:rPr kumimoji="0" lang="zh-TW" sz="1800" b="1" i="0" u="none" strike="noStrike" cap="none" normalizeH="0" baseline="0">
                          <a:ln>
                            <a:noFill/>
                          </a:ln>
                          <a:solidFill>
                            <a:srgbClr val="008000"/>
                          </a:solidFill>
                          <a:effectLst/>
                          <a:latin typeface="Times New Roman" pitchFamily="18" charset="0"/>
                          <a:ea typeface="標楷體" pitchFamily="65" charset="-120"/>
                        </a:rPr>
                        <a:t>聽力</a:t>
                      </a:r>
                      <a:r>
                        <a:rPr kumimoji="0" lang="en-US" altLang="zh-TW" sz="1800" b="1" i="0" u="none" strike="noStrike" cap="none" normalizeH="0" baseline="0">
                          <a:ln>
                            <a:noFill/>
                          </a:ln>
                          <a:solidFill>
                            <a:srgbClr val="008000"/>
                          </a:solidFill>
                          <a:effectLst/>
                          <a:latin typeface="Times New Roman" pitchFamily="18" charset="0"/>
                          <a:ea typeface="標楷體" pitchFamily="65" charset="-120"/>
                        </a:rPr>
                        <a:t>/</a:t>
                      </a:r>
                      <a:r>
                        <a:rPr kumimoji="0" lang="zh-TW" sz="1800" b="1" i="0" u="none" strike="noStrike" cap="none" normalizeH="0" baseline="0">
                          <a:ln>
                            <a:noFill/>
                          </a:ln>
                          <a:solidFill>
                            <a:srgbClr val="008000"/>
                          </a:solidFill>
                          <a:effectLst/>
                          <a:latin typeface="Times New Roman" pitchFamily="18" charset="0"/>
                          <a:ea typeface="標楷體" pitchFamily="65" charset="-120"/>
                        </a:rPr>
                        <a:t>閱讀</a:t>
                      </a:r>
                      <a:r>
                        <a:rPr kumimoji="0" lang="en-US" altLang="zh-TW" sz="1800" b="1" i="0" u="none" strike="noStrike" cap="none" normalizeH="0" baseline="0">
                          <a:ln>
                            <a:noFill/>
                          </a:ln>
                          <a:solidFill>
                            <a:srgbClr val="008000"/>
                          </a:solidFill>
                          <a:effectLst/>
                          <a:latin typeface="Times New Roman" pitchFamily="18" charset="0"/>
                          <a:ea typeface="標楷體" pitchFamily="65" charset="-120"/>
                        </a:rPr>
                        <a:t>)</a:t>
                      </a:r>
                      <a:endParaRPr kumimoji="0" lang="zh-TW" altLang="zh-TW" sz="1800" b="1" i="0" u="none" strike="noStrike" cap="none" normalizeH="0" baseline="0">
                        <a:ln>
                          <a:noFill/>
                        </a:ln>
                        <a:solidFill>
                          <a:srgbClr val="008000"/>
                        </a:solidFill>
                        <a:effectLst/>
                        <a:latin typeface="Times New Roman" pitchFamily="18" charset="0"/>
                        <a:ea typeface="新細明體"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a:ln>
                            <a:noFill/>
                          </a:ln>
                          <a:solidFill>
                            <a:srgbClr val="008000"/>
                          </a:solidFill>
                          <a:effectLst/>
                          <a:latin typeface="Times New Roman" pitchFamily="18" charset="0"/>
                          <a:ea typeface="標楷體" pitchFamily="65" charset="-120"/>
                        </a:rPr>
                        <a:t>積分</a:t>
                      </a:r>
                      <a:endParaRPr kumimoji="0" lang="zh-TW" sz="1800" b="0" i="0" u="none" strike="noStrike" cap="none" normalizeH="0" baseline="0">
                        <a:ln>
                          <a:noFill/>
                        </a:ln>
                        <a:solidFill>
                          <a:srgbClr val="008000"/>
                        </a:solidFill>
                        <a:effectLst/>
                        <a:latin typeface="Times New Roman" pitchFamily="18" charset="0"/>
                        <a:ea typeface="新細明體"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8000"/>
                          </a:solidFill>
                          <a:effectLst/>
                          <a:latin typeface="Times New Roman" pitchFamily="18" charset="0"/>
                          <a:ea typeface="標楷體" pitchFamily="65" charset="-120"/>
                        </a:rPr>
                        <a:t>中級初試</a:t>
                      </a: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a:t>
                      </a:r>
                      <a:r>
                        <a:rPr kumimoji="0" lang="zh-TW" sz="1800" b="0" i="0" u="none" strike="noStrike" cap="none" normalizeH="0" baseline="0">
                          <a:ln>
                            <a:noFill/>
                          </a:ln>
                          <a:solidFill>
                            <a:srgbClr val="008000"/>
                          </a:solidFill>
                          <a:effectLst/>
                          <a:latin typeface="Times New Roman" pitchFamily="18" charset="0"/>
                          <a:ea typeface="標楷體" pitchFamily="65" charset="-120"/>
                        </a:rPr>
                        <a:t>含以上</a:t>
                      </a: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a:t>
                      </a:r>
                      <a:r>
                        <a:rPr kumimoji="0" lang="zh-TW" sz="1800" b="0" i="0" u="none" strike="noStrike" cap="none" normalizeH="0" baseline="0">
                          <a:ln>
                            <a:noFill/>
                          </a:ln>
                          <a:solidFill>
                            <a:srgbClr val="008000"/>
                          </a:solidFill>
                          <a:effectLst/>
                          <a:latin typeface="Times New Roman" pitchFamily="18" charset="0"/>
                          <a:ea typeface="標楷體" pitchFamily="65" charset="-120"/>
                        </a:rPr>
                        <a:t>及格</a:t>
                      </a:r>
                      <a:endParaRPr kumimoji="0" lang="zh-TW" sz="1800" b="0" i="0" u="none" strike="noStrike" cap="none" normalizeH="0" baseline="0">
                        <a:ln>
                          <a:noFill/>
                        </a:ln>
                        <a:solidFill>
                          <a:srgbClr val="008000"/>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550</a:t>
                      </a:r>
                      <a:r>
                        <a:rPr kumimoji="0" lang="zh-TW" sz="1800" b="0" i="0" u="none" strike="noStrike" cap="none" normalizeH="0" baseline="0">
                          <a:ln>
                            <a:noFill/>
                          </a:ln>
                          <a:solidFill>
                            <a:srgbClr val="008000"/>
                          </a:solidFill>
                          <a:effectLst/>
                          <a:latin typeface="Times New Roman" pitchFamily="18" charset="0"/>
                          <a:ea typeface="標楷體" pitchFamily="65" charset="-120"/>
                        </a:rPr>
                        <a:t>以上</a:t>
                      </a: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5</a:t>
                      </a:r>
                      <a:endParaRPr kumimoji="0" lang="zh-TW" altLang="zh-TW" sz="1800" b="0" i="0" u="none" strike="noStrike" cap="none" normalizeH="0" baseline="0">
                        <a:ln>
                          <a:noFill/>
                        </a:ln>
                        <a:solidFill>
                          <a:srgbClr val="008000"/>
                        </a:solidFill>
                        <a:effectLst/>
                        <a:latin typeface="Times New Roman" pitchFamily="18" charset="0"/>
                        <a:ea typeface="標楷體"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8000"/>
                          </a:solidFill>
                          <a:effectLst/>
                          <a:latin typeface="Times New Roman" pitchFamily="18" charset="0"/>
                          <a:ea typeface="標楷體" pitchFamily="65" charset="-120"/>
                        </a:rPr>
                        <a:t>初級複試及格</a:t>
                      </a:r>
                      <a:endParaRPr kumimoji="0" lang="zh-TW" sz="1800" b="0" i="0" u="none" strike="noStrike" cap="none" normalizeH="0" baseline="0">
                        <a:ln>
                          <a:noFill/>
                        </a:ln>
                        <a:solidFill>
                          <a:srgbClr val="008000"/>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225</a:t>
                      </a:r>
                      <a:r>
                        <a:rPr kumimoji="0" lang="zh-TW" sz="1800" b="0" i="0" u="none" strike="noStrike" cap="none" normalizeH="0" baseline="0">
                          <a:ln>
                            <a:noFill/>
                          </a:ln>
                          <a:solidFill>
                            <a:srgbClr val="008000"/>
                          </a:solidFill>
                          <a:effectLst/>
                          <a:latin typeface="Times New Roman" pitchFamily="18" charset="0"/>
                          <a:ea typeface="標楷體" pitchFamily="65" charset="-120"/>
                        </a:rPr>
                        <a:t>以上</a:t>
                      </a: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4</a:t>
                      </a:r>
                      <a:endParaRPr kumimoji="0" lang="zh-TW" altLang="zh-TW" sz="1800" b="0" i="0" u="none" strike="noStrike" cap="none" normalizeH="0" baseline="0">
                        <a:ln>
                          <a:noFill/>
                        </a:ln>
                        <a:solidFill>
                          <a:srgbClr val="008000"/>
                        </a:solidFill>
                        <a:effectLst/>
                        <a:latin typeface="Times New Roman" pitchFamily="18" charset="0"/>
                        <a:ea typeface="標楷體"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8000"/>
                          </a:solidFill>
                          <a:effectLst/>
                          <a:latin typeface="Times New Roman" pitchFamily="18" charset="0"/>
                          <a:ea typeface="標楷體" pitchFamily="65" charset="-120"/>
                        </a:rPr>
                        <a:t>初級初試及格</a:t>
                      </a:r>
                      <a:endParaRPr kumimoji="0" lang="zh-TW" sz="1800" b="0" i="0" u="none" strike="noStrike" cap="none" normalizeH="0" baseline="0">
                        <a:ln>
                          <a:noFill/>
                        </a:ln>
                        <a:solidFill>
                          <a:srgbClr val="008000"/>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120</a:t>
                      </a:r>
                      <a:r>
                        <a:rPr kumimoji="0" lang="zh-TW" sz="1800" b="0" i="0" u="none" strike="noStrike" cap="none" normalizeH="0" baseline="0">
                          <a:ln>
                            <a:noFill/>
                          </a:ln>
                          <a:solidFill>
                            <a:srgbClr val="008000"/>
                          </a:solidFill>
                          <a:effectLst/>
                          <a:latin typeface="Times New Roman" pitchFamily="18" charset="0"/>
                          <a:ea typeface="標楷體" pitchFamily="65" charset="-120"/>
                        </a:rPr>
                        <a:t>以上</a:t>
                      </a: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8000"/>
                          </a:solidFill>
                          <a:effectLst/>
                          <a:latin typeface="Times New Roman" pitchFamily="18" charset="0"/>
                          <a:ea typeface="標楷體" pitchFamily="65" charset="-120"/>
                        </a:rPr>
                        <a:t>3</a:t>
                      </a:r>
                      <a:endParaRPr kumimoji="0" lang="zh-TW" altLang="zh-TW" sz="1800" b="0" i="0" u="none" strike="noStrike" cap="none" normalizeH="0" baseline="0">
                        <a:ln>
                          <a:noFill/>
                        </a:ln>
                        <a:solidFill>
                          <a:srgbClr val="008000"/>
                        </a:solidFill>
                        <a:effectLst/>
                        <a:latin typeface="Times New Roman" pitchFamily="18" charset="0"/>
                        <a:ea typeface="標楷體"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22" name="標題 1"/>
          <p:cNvSpPr>
            <a:spLocks noGrp="1" noChangeArrowheads="1"/>
          </p:cNvSpPr>
          <p:nvPr>
            <p:ph type="title"/>
          </p:nvPr>
        </p:nvSpPr>
        <p:spPr>
          <a:xfrm>
            <a:off x="323850" y="5516563"/>
            <a:ext cx="1392238" cy="714375"/>
          </a:xfrm>
        </p:spPr>
        <p:txBody>
          <a:bodyPr/>
          <a:lstStyle/>
          <a:p>
            <a:pPr algn="ctr"/>
            <a:r>
              <a:rPr lang="zh-TW" altLang="en-US" sz="2000" b="1" smtClean="0">
                <a:solidFill>
                  <a:srgbClr val="008000"/>
                </a:solidFill>
                <a:latin typeface="標楷體" pitchFamily="65" charset="-120"/>
                <a:ea typeface="標楷體" pitchFamily="65" charset="-120"/>
              </a:rPr>
              <a:t>弘光科技大學</a:t>
            </a:r>
          </a:p>
        </p:txBody>
      </p:sp>
      <p:graphicFrame>
        <p:nvGraphicFramePr>
          <p:cNvPr id="57402" name="Group 58"/>
          <p:cNvGraphicFramePr>
            <a:graphicFrameLocks noGrp="1"/>
          </p:cNvGraphicFramePr>
          <p:nvPr/>
        </p:nvGraphicFramePr>
        <p:xfrm>
          <a:off x="1763713" y="3284538"/>
          <a:ext cx="6985000" cy="1585913"/>
        </p:xfrm>
        <a:graphic>
          <a:graphicData uri="http://schemas.openxmlformats.org/drawingml/2006/table">
            <a:tbl>
              <a:tblPr/>
              <a:tblGrid>
                <a:gridCol w="3095625"/>
                <a:gridCol w="2808287"/>
                <a:gridCol w="1081088"/>
              </a:tblGrid>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a:ln>
                            <a:noFill/>
                          </a:ln>
                          <a:solidFill>
                            <a:srgbClr val="0000FF"/>
                          </a:solidFill>
                          <a:effectLst/>
                          <a:latin typeface="Times New Roman" pitchFamily="18" charset="0"/>
                          <a:ea typeface="標楷體" pitchFamily="65" charset="-120"/>
                        </a:rPr>
                        <a:t>全民英語能力分級檢定測驗</a:t>
                      </a:r>
                      <a:r>
                        <a:rPr kumimoji="0" lang="zh-TW" altLang="en-US" sz="1800" b="1" i="0" u="none" strike="noStrike" cap="none" normalizeH="0" baseline="0">
                          <a:ln>
                            <a:noFill/>
                          </a:ln>
                          <a:solidFill>
                            <a:srgbClr val="0000FF"/>
                          </a:solidFill>
                          <a:effectLst/>
                          <a:latin typeface="Times New Roman" pitchFamily="18" charset="0"/>
                          <a:ea typeface="標楷體" pitchFamily="65" charset="-120"/>
                        </a:rPr>
                        <a:t> </a:t>
                      </a:r>
                      <a:r>
                        <a:rPr kumimoji="0" lang="en-US" altLang="zh-TW" sz="1800" b="1" i="0" u="none" strike="noStrike" cap="none" normalizeH="0" baseline="0">
                          <a:ln>
                            <a:noFill/>
                          </a:ln>
                          <a:solidFill>
                            <a:srgbClr val="0000FF"/>
                          </a:solidFill>
                          <a:effectLst/>
                          <a:latin typeface="Times New Roman" pitchFamily="18" charset="0"/>
                          <a:ea typeface="標楷體" pitchFamily="65" charset="-120"/>
                        </a:rPr>
                        <a:t>(GEPT)</a:t>
                      </a:r>
                      <a:endParaRPr kumimoji="0" lang="zh-TW" altLang="zh-TW" sz="1800" b="1" i="0" u="none" strike="noStrike" cap="none" normalizeH="0" baseline="0">
                        <a:ln>
                          <a:noFill/>
                        </a:ln>
                        <a:solidFill>
                          <a:srgbClr val="0000FF"/>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FF"/>
                          </a:solidFill>
                          <a:effectLst/>
                          <a:latin typeface="Times New Roman" pitchFamily="18" charset="0"/>
                          <a:ea typeface="標楷體" pitchFamily="65" charset="-120"/>
                        </a:rPr>
                        <a:t>多益英語測驗（</a:t>
                      </a:r>
                      <a:r>
                        <a:rPr kumimoji="0" lang="en-US" altLang="zh-TW" sz="1800" b="1" i="0" u="none" strike="noStrike" cap="none" normalizeH="0" baseline="0">
                          <a:ln>
                            <a:noFill/>
                          </a:ln>
                          <a:solidFill>
                            <a:srgbClr val="0000FF"/>
                          </a:solidFill>
                          <a:effectLst/>
                          <a:latin typeface="Times New Roman" pitchFamily="18" charset="0"/>
                          <a:ea typeface="標楷體" pitchFamily="65" charset="-120"/>
                        </a:rPr>
                        <a:t>TOEIC</a:t>
                      </a:r>
                      <a:r>
                        <a:rPr kumimoji="0" lang="zh-TW" altLang="en-US" sz="1800" b="1" i="0" u="none" strike="noStrike" cap="none" normalizeH="0" baseline="0">
                          <a:ln>
                            <a:noFill/>
                          </a:ln>
                          <a:solidFill>
                            <a:srgbClr val="0000FF"/>
                          </a:solidFill>
                          <a:effectLst/>
                          <a:latin typeface="Times New Roman" pitchFamily="18" charset="0"/>
                          <a:ea typeface="標楷體" pitchFamily="65" charset="-120"/>
                        </a:rPr>
                        <a:t>）</a:t>
                      </a:r>
                      <a:r>
                        <a:rPr kumimoji="0" lang="zh-TW" sz="1800" b="1" i="0" u="none" strike="noStrike" cap="none" normalizeH="0" baseline="0">
                          <a:ln>
                            <a:noFill/>
                          </a:ln>
                          <a:solidFill>
                            <a:srgbClr val="0000FF"/>
                          </a:solidFill>
                          <a:effectLst/>
                          <a:latin typeface="Times New Roman" pitchFamily="18" charset="0"/>
                          <a:ea typeface="標楷體" pitchFamily="65" charset="-120"/>
                        </a:rPr>
                        <a:t> </a:t>
                      </a:r>
                      <a:r>
                        <a:rPr kumimoji="0" lang="en-US" altLang="zh-TW" sz="1800" b="1" i="0" u="none" strike="noStrike" cap="none" normalizeH="0" baseline="0">
                          <a:ln>
                            <a:noFill/>
                          </a:ln>
                          <a:solidFill>
                            <a:srgbClr val="0000FF"/>
                          </a:solidFill>
                          <a:effectLst/>
                          <a:latin typeface="Times New Roman" pitchFamily="18" charset="0"/>
                          <a:ea typeface="標楷體" pitchFamily="65" charset="-120"/>
                        </a:rPr>
                        <a:t>(</a:t>
                      </a:r>
                      <a:r>
                        <a:rPr kumimoji="0" lang="zh-TW" sz="1800" b="1" i="0" u="none" strike="noStrike" cap="none" normalizeH="0" baseline="0">
                          <a:ln>
                            <a:noFill/>
                          </a:ln>
                          <a:solidFill>
                            <a:srgbClr val="0000FF"/>
                          </a:solidFill>
                          <a:effectLst/>
                          <a:latin typeface="Times New Roman" pitchFamily="18" charset="0"/>
                          <a:ea typeface="標楷體" pitchFamily="65" charset="-120"/>
                        </a:rPr>
                        <a:t>聽力</a:t>
                      </a:r>
                      <a:r>
                        <a:rPr kumimoji="0" lang="en-US" altLang="zh-TW" sz="1800" b="1" i="0" u="none" strike="noStrike" cap="none" normalizeH="0" baseline="0">
                          <a:ln>
                            <a:noFill/>
                          </a:ln>
                          <a:solidFill>
                            <a:srgbClr val="0000FF"/>
                          </a:solidFill>
                          <a:effectLst/>
                          <a:latin typeface="Times New Roman" pitchFamily="18" charset="0"/>
                          <a:ea typeface="標楷體" pitchFamily="65" charset="-120"/>
                        </a:rPr>
                        <a:t>/</a:t>
                      </a:r>
                      <a:r>
                        <a:rPr kumimoji="0" lang="zh-TW" sz="1800" b="1" i="0" u="none" strike="noStrike" cap="none" normalizeH="0" baseline="0">
                          <a:ln>
                            <a:noFill/>
                          </a:ln>
                          <a:solidFill>
                            <a:srgbClr val="0000FF"/>
                          </a:solidFill>
                          <a:effectLst/>
                          <a:latin typeface="Times New Roman" pitchFamily="18" charset="0"/>
                          <a:ea typeface="標楷體" pitchFamily="65" charset="-120"/>
                        </a:rPr>
                        <a:t>閱讀</a:t>
                      </a:r>
                      <a:r>
                        <a:rPr kumimoji="0" lang="en-US" altLang="zh-TW" sz="1800" b="1" i="0" u="none" strike="noStrike" cap="none" normalizeH="0" baseline="0">
                          <a:ln>
                            <a:noFill/>
                          </a:ln>
                          <a:solidFill>
                            <a:srgbClr val="0000FF"/>
                          </a:solidFill>
                          <a:effectLst/>
                          <a:latin typeface="Times New Roman" pitchFamily="18" charset="0"/>
                          <a:ea typeface="標楷體" pitchFamily="65" charset="-120"/>
                        </a:rPr>
                        <a:t>)</a:t>
                      </a:r>
                      <a:endParaRPr kumimoji="0" lang="zh-TW" altLang="zh-TW" sz="1800" b="1" i="0" u="none" strike="noStrike" cap="none" normalizeH="0" baseline="0">
                        <a:ln>
                          <a:noFill/>
                        </a:ln>
                        <a:solidFill>
                          <a:srgbClr val="0000FF"/>
                        </a:solidFill>
                        <a:effectLst/>
                        <a:latin typeface="Times New Roman" pitchFamily="18" charset="0"/>
                        <a:ea typeface="新細明體"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a:ln>
                            <a:noFill/>
                          </a:ln>
                          <a:solidFill>
                            <a:srgbClr val="0000FF"/>
                          </a:solidFill>
                          <a:effectLst/>
                          <a:latin typeface="Times New Roman" pitchFamily="18" charset="0"/>
                          <a:ea typeface="標楷體" pitchFamily="65" charset="-120"/>
                        </a:rPr>
                        <a:t>積分</a:t>
                      </a:r>
                      <a:endParaRPr kumimoji="0" lang="zh-TW" sz="1800" b="0" i="0" u="none" strike="noStrike" cap="none" normalizeH="0" baseline="0">
                        <a:ln>
                          <a:noFill/>
                        </a:ln>
                        <a:solidFill>
                          <a:srgbClr val="0000FF"/>
                        </a:solidFill>
                        <a:effectLst/>
                        <a:latin typeface="Times New Roman" pitchFamily="18" charset="0"/>
                        <a:ea typeface="新細明體"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sz="1800" b="0" i="0" u="none" strike="noStrike" cap="none" normalizeH="0" baseline="0">
                          <a:ln>
                            <a:noFill/>
                          </a:ln>
                          <a:solidFill>
                            <a:srgbClr val="0000FF"/>
                          </a:solidFill>
                          <a:effectLst/>
                          <a:latin typeface="Times New Roman" pitchFamily="18" charset="0"/>
                          <a:ea typeface="標楷體" pitchFamily="65" charset="-120"/>
                        </a:rPr>
                        <a:t>中高級初試</a:t>
                      </a: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a:t>
                      </a:r>
                      <a:r>
                        <a:rPr kumimoji="0" lang="zh-TW" sz="1800" b="0" i="0" u="none" strike="noStrike" cap="none" normalizeH="0" baseline="0">
                          <a:ln>
                            <a:noFill/>
                          </a:ln>
                          <a:solidFill>
                            <a:srgbClr val="0000FF"/>
                          </a:solidFill>
                          <a:effectLst/>
                          <a:latin typeface="Times New Roman" pitchFamily="18" charset="0"/>
                          <a:ea typeface="標楷體" pitchFamily="65" charset="-120"/>
                        </a:rPr>
                        <a:t>含以上</a:t>
                      </a: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a:t>
                      </a:r>
                      <a:r>
                        <a:rPr kumimoji="0" lang="zh-TW" sz="1800" b="0" i="0" u="none" strike="noStrike" cap="none" normalizeH="0" baseline="0">
                          <a:ln>
                            <a:noFill/>
                          </a:ln>
                          <a:solidFill>
                            <a:srgbClr val="0000FF"/>
                          </a:solidFill>
                          <a:effectLst/>
                          <a:latin typeface="Times New Roman" pitchFamily="18" charset="0"/>
                          <a:ea typeface="標楷體" pitchFamily="65" charset="-120"/>
                        </a:rPr>
                        <a:t>及格</a:t>
                      </a:r>
                      <a:endParaRPr kumimoji="0" lang="zh-TW" sz="1800" b="0" i="0" u="none" strike="noStrike" cap="none" normalizeH="0" baseline="0">
                        <a:ln>
                          <a:noFill/>
                        </a:ln>
                        <a:solidFill>
                          <a:srgbClr val="0000FF"/>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sz="1800" b="0" i="0" u="none" strike="noStrike" cap="none" normalizeH="0" baseline="0">
                          <a:ln>
                            <a:noFill/>
                          </a:ln>
                          <a:solidFill>
                            <a:srgbClr val="0000FF"/>
                          </a:solidFill>
                          <a:effectLst/>
                          <a:latin typeface="Times New Roman" pitchFamily="18" charset="0"/>
                          <a:ea typeface="標楷體" pitchFamily="65" charset="-120"/>
                        </a:rPr>
                        <a:t>總分</a:t>
                      </a: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667</a:t>
                      </a:r>
                      <a:r>
                        <a:rPr kumimoji="0" lang="zh-TW" sz="1800" b="0" i="0" u="none" strike="noStrike" cap="none" normalizeH="0" baseline="0">
                          <a:ln>
                            <a:noFill/>
                          </a:ln>
                          <a:solidFill>
                            <a:srgbClr val="0000FF"/>
                          </a:solidFill>
                          <a:effectLst/>
                          <a:latin typeface="Times New Roman" pitchFamily="18" charset="0"/>
                          <a:ea typeface="標楷體" pitchFamily="65" charset="-120"/>
                        </a:rPr>
                        <a:t>分以上</a:t>
                      </a:r>
                      <a:endParaRPr kumimoji="0" lang="zh-TW" sz="1800" b="0" i="0" u="none" strike="noStrike" cap="none" normalizeH="0" baseline="0">
                        <a:ln>
                          <a:noFill/>
                        </a:ln>
                        <a:solidFill>
                          <a:srgbClr val="0000FF"/>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5</a:t>
                      </a:r>
                      <a:endParaRPr kumimoji="0" lang="zh-TW" altLang="zh-TW" sz="1800" b="0" i="0" u="none" strike="noStrike" cap="none" normalizeH="0" baseline="0">
                        <a:ln>
                          <a:noFill/>
                        </a:ln>
                        <a:solidFill>
                          <a:srgbClr val="0000FF"/>
                        </a:solidFill>
                        <a:effectLst/>
                        <a:latin typeface="Times New Roman" pitchFamily="18" charset="0"/>
                        <a:ea typeface="標楷體"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sz="1800" b="0" i="0" u="none" strike="noStrike" cap="none" normalizeH="0" baseline="0">
                          <a:ln>
                            <a:noFill/>
                          </a:ln>
                          <a:solidFill>
                            <a:srgbClr val="0000FF"/>
                          </a:solidFill>
                          <a:effectLst/>
                          <a:latin typeface="Times New Roman" pitchFamily="18" charset="0"/>
                          <a:ea typeface="標楷體" pitchFamily="65" charset="-120"/>
                        </a:rPr>
                        <a:t>中級初試及格</a:t>
                      </a:r>
                      <a:endParaRPr kumimoji="0" lang="zh-TW" sz="1800" b="0" i="0" u="none" strike="noStrike" cap="none" normalizeH="0" baseline="0">
                        <a:ln>
                          <a:noFill/>
                        </a:ln>
                        <a:solidFill>
                          <a:srgbClr val="0000FF"/>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sz="1800" b="0" i="0" u="none" strike="noStrike" cap="none" normalizeH="0" baseline="0">
                          <a:ln>
                            <a:noFill/>
                          </a:ln>
                          <a:solidFill>
                            <a:srgbClr val="0000FF"/>
                          </a:solidFill>
                          <a:effectLst/>
                          <a:latin typeface="Times New Roman" pitchFamily="18" charset="0"/>
                          <a:ea typeface="標楷體" pitchFamily="65" charset="-120"/>
                        </a:rPr>
                        <a:t>總分</a:t>
                      </a: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387</a:t>
                      </a:r>
                      <a:r>
                        <a:rPr kumimoji="0" lang="zh-TW" sz="1800" b="0" i="0" u="none" strike="noStrike" cap="none" normalizeH="0" baseline="0">
                          <a:ln>
                            <a:noFill/>
                          </a:ln>
                          <a:solidFill>
                            <a:srgbClr val="0000FF"/>
                          </a:solidFill>
                          <a:effectLst/>
                          <a:latin typeface="Times New Roman" pitchFamily="18" charset="0"/>
                          <a:ea typeface="標楷體" pitchFamily="65" charset="-120"/>
                        </a:rPr>
                        <a:t>分以上</a:t>
                      </a:r>
                      <a:endParaRPr kumimoji="0" lang="zh-TW" sz="1800" b="0" i="0" u="none" strike="noStrike" cap="none" normalizeH="0" baseline="0">
                        <a:ln>
                          <a:noFill/>
                        </a:ln>
                        <a:solidFill>
                          <a:srgbClr val="0000FF"/>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2</a:t>
                      </a:r>
                      <a:endParaRPr kumimoji="0" lang="zh-TW" altLang="zh-TW" sz="1800" b="0" i="0" u="none" strike="noStrike" cap="none" normalizeH="0" baseline="0">
                        <a:ln>
                          <a:noFill/>
                        </a:ln>
                        <a:solidFill>
                          <a:srgbClr val="0000FF"/>
                        </a:solidFill>
                        <a:effectLst/>
                        <a:latin typeface="Times New Roman" pitchFamily="18" charset="0"/>
                        <a:ea typeface="標楷體"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sz="1800" b="0" i="0" u="none" strike="noStrike" cap="none" normalizeH="0" baseline="0">
                          <a:ln>
                            <a:noFill/>
                          </a:ln>
                          <a:solidFill>
                            <a:srgbClr val="0000FF"/>
                          </a:solidFill>
                          <a:effectLst/>
                          <a:latin typeface="Times New Roman" pitchFamily="18" charset="0"/>
                          <a:ea typeface="標楷體" pitchFamily="65" charset="-120"/>
                        </a:rPr>
                        <a:t>初級初試及格</a:t>
                      </a:r>
                      <a:endParaRPr kumimoji="0" lang="zh-TW" sz="1800" b="0" i="0" u="none" strike="noStrike" cap="none" normalizeH="0" baseline="0">
                        <a:ln>
                          <a:noFill/>
                        </a:ln>
                        <a:solidFill>
                          <a:srgbClr val="0000FF"/>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sz="1800" b="0" i="0" u="none" strike="noStrike" cap="none" normalizeH="0" baseline="0">
                          <a:ln>
                            <a:noFill/>
                          </a:ln>
                          <a:solidFill>
                            <a:srgbClr val="0000FF"/>
                          </a:solidFill>
                          <a:effectLst/>
                          <a:latin typeface="Times New Roman" pitchFamily="18" charset="0"/>
                          <a:ea typeface="標楷體" pitchFamily="65" charset="-120"/>
                        </a:rPr>
                        <a:t>總分</a:t>
                      </a: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120</a:t>
                      </a:r>
                      <a:r>
                        <a:rPr kumimoji="0" lang="zh-TW" sz="1800" b="0" i="0" u="none" strike="noStrike" cap="none" normalizeH="0" baseline="0">
                          <a:ln>
                            <a:noFill/>
                          </a:ln>
                          <a:solidFill>
                            <a:srgbClr val="0000FF"/>
                          </a:solidFill>
                          <a:effectLst/>
                          <a:latin typeface="Times New Roman" pitchFamily="18" charset="0"/>
                          <a:ea typeface="標楷體" pitchFamily="65" charset="-120"/>
                        </a:rPr>
                        <a:t>分以上</a:t>
                      </a:r>
                      <a:endParaRPr kumimoji="0" lang="zh-TW" sz="1800" b="0" i="0" u="none" strike="noStrike" cap="none" normalizeH="0" baseline="0">
                        <a:ln>
                          <a:noFill/>
                        </a:ln>
                        <a:solidFill>
                          <a:srgbClr val="0000FF"/>
                        </a:solidFill>
                        <a:effectLst/>
                        <a:latin typeface="Times New Roman" pitchFamily="18" charset="0"/>
                        <a:ea typeface="新細明體"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1</a:t>
                      </a:r>
                      <a:endParaRPr kumimoji="0" lang="zh-TW" altLang="zh-TW" sz="1800" b="0" i="0" u="none" strike="noStrike" cap="none" normalizeH="0" baseline="0">
                        <a:ln>
                          <a:noFill/>
                        </a:ln>
                        <a:solidFill>
                          <a:srgbClr val="0000FF"/>
                        </a:solidFill>
                        <a:effectLst/>
                        <a:latin typeface="Times New Roman" pitchFamily="18" charset="0"/>
                        <a:ea typeface="標楷體"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45" name="標題 1"/>
          <p:cNvSpPr txBox="1">
            <a:spLocks/>
          </p:cNvSpPr>
          <p:nvPr/>
        </p:nvSpPr>
        <p:spPr bwMode="gray">
          <a:xfrm>
            <a:off x="323850" y="3644900"/>
            <a:ext cx="13843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zh-TW" altLang="en-US" sz="2000" b="1">
                <a:solidFill>
                  <a:srgbClr val="0000FF"/>
                </a:solidFill>
                <a:latin typeface="標楷體" pitchFamily="65" charset="-120"/>
                <a:ea typeface="標楷體" pitchFamily="65" charset="-120"/>
              </a:rPr>
              <a:t>臺中科技大學</a:t>
            </a:r>
          </a:p>
        </p:txBody>
      </p:sp>
      <p:sp>
        <p:nvSpPr>
          <p:cNvPr id="29746"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(8/9)</a:t>
            </a:r>
            <a:endParaRPr kumimoji="0" lang="zh-TW" altLang="en-US" sz="3600" b="1">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內容版面配置區 2"/>
          <p:cNvSpPr>
            <a:spLocks noGrp="1" noChangeArrowheads="1"/>
          </p:cNvSpPr>
          <p:nvPr>
            <p:ph idx="4294967295"/>
          </p:nvPr>
        </p:nvSpPr>
        <p:spPr>
          <a:xfrm>
            <a:off x="271463" y="836613"/>
            <a:ext cx="8458200" cy="576262"/>
          </a:xfrm>
        </p:spPr>
        <p:txBody>
          <a:bodyPr/>
          <a:lstStyle/>
          <a:p>
            <a:r>
              <a:rPr lang="zh-TW" altLang="en-US" sz="3200" smtClean="0">
                <a:latin typeface="標楷體" pitchFamily="65" charset="-120"/>
                <a:ea typeface="標楷體" pitchFamily="65" charset="-120"/>
                <a:cs typeface="Times New Roman" pitchFamily="18" charset="0"/>
              </a:rPr>
              <a:t>比序項目七 </a:t>
            </a:r>
            <a:r>
              <a:rPr lang="en-US" altLang="zh-TW" sz="3200" smtClean="0">
                <a:latin typeface="標楷體" pitchFamily="65" charset="-120"/>
                <a:ea typeface="標楷體" pitchFamily="65" charset="-120"/>
                <a:cs typeface="Times New Roman" pitchFamily="18" charset="0"/>
              </a:rPr>
              <a:t>: </a:t>
            </a:r>
            <a:r>
              <a:rPr lang="zh-TW" altLang="en-US" sz="3200" smtClean="0">
                <a:latin typeface="標楷體" pitchFamily="65" charset="-120"/>
                <a:ea typeface="標楷體" pitchFamily="65" charset="-120"/>
                <a:cs typeface="Times New Roman" pitchFamily="18" charset="0"/>
              </a:rPr>
              <a:t>其他 </a:t>
            </a:r>
            <a:r>
              <a:rPr lang="en-US" altLang="zh-TW" sz="3200" b="1" smtClean="0">
                <a:solidFill>
                  <a:srgbClr val="FF0000"/>
                </a:solidFill>
                <a:latin typeface="標楷體" pitchFamily="65" charset="-120"/>
                <a:ea typeface="標楷體" pitchFamily="65" charset="-120"/>
                <a:cs typeface="Times New Roman" pitchFamily="18" charset="0"/>
              </a:rPr>
              <a:t>5</a:t>
            </a:r>
            <a:r>
              <a:rPr lang="zh-TW" altLang="en-US" sz="3200" b="1" smtClean="0">
                <a:solidFill>
                  <a:srgbClr val="FF0000"/>
                </a:solidFill>
                <a:latin typeface="標楷體" pitchFamily="65" charset="-120"/>
                <a:ea typeface="標楷體" pitchFamily="65" charset="-120"/>
                <a:cs typeface="Times New Roman" pitchFamily="18" charset="0"/>
              </a:rPr>
              <a:t>分</a:t>
            </a:r>
            <a:r>
              <a:rPr lang="en-US" altLang="zh-TW" sz="3200" b="1" smtClean="0">
                <a:solidFill>
                  <a:srgbClr val="FF0000"/>
                </a:solidFill>
                <a:latin typeface="標楷體" pitchFamily="65" charset="-120"/>
                <a:ea typeface="標楷體" pitchFamily="65" charset="-120"/>
                <a:cs typeface="Times New Roman" pitchFamily="18" charset="0"/>
              </a:rPr>
              <a:t>(</a:t>
            </a:r>
            <a:r>
              <a:rPr lang="zh-TW" altLang="en-US" sz="3200" b="1" smtClean="0">
                <a:solidFill>
                  <a:srgbClr val="FF0000"/>
                </a:solidFill>
                <a:latin typeface="標楷體" pitchFamily="65" charset="-120"/>
                <a:ea typeface="標楷體" pitchFamily="65" charset="-120"/>
                <a:cs typeface="Times New Roman" pitchFamily="18" charset="0"/>
              </a:rPr>
              <a:t>學校自訂項目</a:t>
            </a:r>
            <a:r>
              <a:rPr lang="en-US" altLang="zh-TW" sz="3200" b="1" smtClean="0">
                <a:solidFill>
                  <a:srgbClr val="FF0000"/>
                </a:solidFill>
                <a:latin typeface="標楷體" pitchFamily="65" charset="-120"/>
                <a:ea typeface="標楷體" pitchFamily="65" charset="-120"/>
                <a:cs typeface="Times New Roman" pitchFamily="18" charset="0"/>
              </a:rPr>
              <a:t>)</a:t>
            </a:r>
            <a:r>
              <a:rPr lang="zh-TW" altLang="en-US" sz="3200" b="1" smtClean="0">
                <a:solidFill>
                  <a:srgbClr val="FF0000"/>
                </a:solidFill>
                <a:latin typeface="標楷體" pitchFamily="65" charset="-120"/>
                <a:ea typeface="標楷體" pitchFamily="65" charset="-120"/>
                <a:cs typeface="Times New Roman" pitchFamily="18" charset="0"/>
              </a:rPr>
              <a:t> </a:t>
            </a:r>
            <a:endParaRPr lang="en-US" altLang="zh-TW" sz="3200" b="1" smtClean="0">
              <a:solidFill>
                <a:srgbClr val="FF0000"/>
              </a:solidFill>
              <a:latin typeface="標楷體" pitchFamily="65" charset="-120"/>
              <a:ea typeface="標楷體" pitchFamily="65" charset="-120"/>
              <a:cs typeface="Times New Roman" pitchFamily="18" charset="0"/>
            </a:endParaRPr>
          </a:p>
        </p:txBody>
      </p:sp>
      <p:sp>
        <p:nvSpPr>
          <p:cNvPr id="30723" name="標題 1"/>
          <p:cNvSpPr txBox="1">
            <a:spLocks/>
          </p:cNvSpPr>
          <p:nvPr/>
        </p:nvSpPr>
        <p:spPr bwMode="gray">
          <a:xfrm>
            <a:off x="323850" y="4222750"/>
            <a:ext cx="12239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zh-TW" altLang="en-US" sz="2000" b="1">
                <a:solidFill>
                  <a:srgbClr val="6600CC"/>
                </a:solidFill>
                <a:latin typeface="標楷體" pitchFamily="65" charset="-120"/>
                <a:ea typeface="標楷體" pitchFamily="65" charset="-120"/>
              </a:rPr>
              <a:t>虎尾科技大學</a:t>
            </a:r>
          </a:p>
        </p:txBody>
      </p:sp>
      <p:sp>
        <p:nvSpPr>
          <p:cNvPr id="30724" name="標題 1"/>
          <p:cNvSpPr txBox="1">
            <a:spLocks/>
          </p:cNvSpPr>
          <p:nvPr/>
        </p:nvSpPr>
        <p:spPr bwMode="gray">
          <a:xfrm>
            <a:off x="117475" y="152400"/>
            <a:ext cx="7910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3600" b="1">
                <a:latin typeface="標楷體" pitchFamily="65" charset="-120"/>
                <a:ea typeface="標楷體" pitchFamily="65" charset="-120"/>
              </a:rPr>
              <a:t>五專聯合免試入學積分採計說明</a:t>
            </a:r>
            <a:r>
              <a:rPr lang="en-US" altLang="zh-TW" sz="3600" b="1">
                <a:latin typeface="標楷體" pitchFamily="65" charset="-120"/>
                <a:ea typeface="標楷體" pitchFamily="65" charset="-120"/>
              </a:rPr>
              <a:t>(9/9)</a:t>
            </a:r>
            <a:endParaRPr kumimoji="0" lang="zh-TW" altLang="en-US" sz="3600" b="1">
              <a:solidFill>
                <a:schemeClr val="bg1"/>
              </a:solidFill>
              <a:latin typeface="標楷體" pitchFamily="65" charset="-120"/>
              <a:ea typeface="標楷體" pitchFamily="65" charset="-120"/>
            </a:endParaRPr>
          </a:p>
        </p:txBody>
      </p:sp>
      <p:graphicFrame>
        <p:nvGraphicFramePr>
          <p:cNvPr id="80249" name="Group 377"/>
          <p:cNvGraphicFramePr>
            <a:graphicFrameLocks noGrp="1"/>
          </p:cNvGraphicFramePr>
          <p:nvPr/>
        </p:nvGraphicFramePr>
        <p:xfrm>
          <a:off x="1692275" y="3357563"/>
          <a:ext cx="6840538" cy="3203577"/>
        </p:xfrm>
        <a:graphic>
          <a:graphicData uri="http://schemas.openxmlformats.org/drawingml/2006/table">
            <a:tbl>
              <a:tblPr/>
              <a:tblGrid>
                <a:gridCol w="1800225"/>
                <a:gridCol w="674688"/>
                <a:gridCol w="681037"/>
                <a:gridCol w="681038"/>
                <a:gridCol w="1203325"/>
                <a:gridCol w="1101725"/>
                <a:gridCol w="698500"/>
              </a:tblGrid>
              <a:tr h="4126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全民英語能力</a:t>
                      </a:r>
                      <a:endParaRPr kumimoji="1" lang="zh-TW" altLang="en-US" sz="1800" b="1" i="0" u="none" strike="noStrike" cap="none" normalizeH="0" baseline="0">
                        <a:ln>
                          <a:noFill/>
                        </a:ln>
                        <a:solidFill>
                          <a:srgbClr val="6600CC"/>
                        </a:solidFill>
                        <a:effectLst/>
                        <a:latin typeface="Arial"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分級檢定測驗</a:t>
                      </a: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(GEPT)</a:t>
                      </a:r>
                      <a:endParaRPr kumimoji="1" lang="en-US" altLang="zh-TW"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托福測驗</a:t>
                      </a:r>
                      <a:r>
                        <a:rPr kumimoji="1" lang="zh-TW" altLang="en-US"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 </a:t>
                      </a: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TOEFL</a:t>
                      </a:r>
                      <a:endParaRPr kumimoji="1" lang="en-US" altLang="zh-TW"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多益測驗</a:t>
                      </a:r>
                      <a:endParaRPr kumimoji="1" lang="zh-TW" altLang="en-US" sz="1800" b="1" i="0" u="none" strike="noStrike" cap="none" normalizeH="0" baseline="0">
                        <a:ln>
                          <a:noFill/>
                        </a:ln>
                        <a:solidFill>
                          <a:srgbClr val="6600CC"/>
                        </a:solidFill>
                        <a:effectLst/>
                        <a:latin typeface="Arial"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TOEIC</a:t>
                      </a:r>
                      <a:endParaRPr kumimoji="1" lang="en-US" altLang="zh-TW"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雅思測驗</a:t>
                      </a:r>
                      <a:endParaRPr kumimoji="1" lang="zh-TW" altLang="en-US" sz="1800" b="1" i="0" u="none" strike="noStrike" cap="none" normalizeH="0" baseline="0">
                        <a:ln>
                          <a:noFill/>
                        </a:ln>
                        <a:solidFill>
                          <a:srgbClr val="6600CC"/>
                        </a:solidFill>
                        <a:effectLst/>
                        <a:latin typeface="Arial"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IELTS</a:t>
                      </a:r>
                      <a:endParaRPr kumimoji="1" lang="en-US" altLang="zh-TW"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積分</a:t>
                      </a:r>
                      <a:endParaRPr kumimoji="1" lang="zh-TW" altLang="en-US"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70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電腦</a:t>
                      </a:r>
                      <a:endParaRPr kumimoji="1" lang="zh-TW" altLang="en-US"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紙筆</a:t>
                      </a:r>
                      <a:endParaRPr kumimoji="1" lang="zh-TW" altLang="en-US"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6600CC"/>
                          </a:solidFill>
                          <a:effectLst/>
                          <a:latin typeface="標楷體" pitchFamily="65" charset="-120"/>
                          <a:ea typeface="標楷體" pitchFamily="65" charset="-120"/>
                          <a:cs typeface="Times New Roman" pitchFamily="18" charset="0"/>
                        </a:rPr>
                        <a:t>網路</a:t>
                      </a:r>
                      <a:endParaRPr kumimoji="1" lang="zh-TW" altLang="en-US" sz="1800" b="1"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6400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6600CC"/>
                          </a:solidFill>
                          <a:effectLst/>
                          <a:latin typeface="標楷體" pitchFamily="65" charset="-120"/>
                          <a:ea typeface="標楷體" pitchFamily="65" charset="-120"/>
                          <a:cs typeface="Times New Roman" pitchFamily="18" charset="0"/>
                        </a:rPr>
                        <a:t>中高級複試</a:t>
                      </a: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a:t>
                      </a:r>
                      <a:r>
                        <a:rPr kumimoji="1" lang="zh-TW" altLang="en-US" sz="1800" b="0" i="0" u="none" strike="noStrike" cap="none" normalizeH="0" baseline="0">
                          <a:ln>
                            <a:noFill/>
                          </a:ln>
                          <a:solidFill>
                            <a:srgbClr val="6600CC"/>
                          </a:solidFill>
                          <a:effectLst/>
                          <a:latin typeface="標楷體" pitchFamily="65" charset="-120"/>
                          <a:ea typeface="標楷體" pitchFamily="65" charset="-120"/>
                          <a:cs typeface="Times New Roman" pitchFamily="18" charset="0"/>
                        </a:rPr>
                        <a:t>含</a:t>
                      </a: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a:t>
                      </a:r>
                      <a:r>
                        <a:rPr kumimoji="1" lang="zh-TW" altLang="en-US" sz="1800" b="0" i="0" u="none" strike="noStrike" cap="none" normalizeH="0" baseline="0">
                          <a:ln>
                            <a:noFill/>
                          </a:ln>
                          <a:solidFill>
                            <a:srgbClr val="6600CC"/>
                          </a:solidFill>
                          <a:effectLst/>
                          <a:latin typeface="標楷體" pitchFamily="65" charset="-120"/>
                          <a:ea typeface="標楷體" pitchFamily="65" charset="-120"/>
                          <a:cs typeface="Times New Roman" pitchFamily="18" charset="0"/>
                        </a:rPr>
                        <a:t>以上及格</a:t>
                      </a:r>
                      <a:endParaRPr kumimoji="1" lang="zh-TW" altLang="en-US"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220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560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83</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880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6.5</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5</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6600CC"/>
                          </a:solidFill>
                          <a:effectLst/>
                          <a:latin typeface="標楷體" pitchFamily="65" charset="-120"/>
                          <a:ea typeface="標楷體" pitchFamily="65" charset="-120"/>
                          <a:cs typeface="Times New Roman" pitchFamily="18" charset="0"/>
                        </a:rPr>
                        <a:t>中高級初試及格</a:t>
                      </a:r>
                      <a:endParaRPr kumimoji="1" lang="zh-TW" altLang="en-US"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190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520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68</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750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5.5</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4</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6600CC"/>
                          </a:solidFill>
                          <a:effectLst/>
                          <a:latin typeface="標楷體" pitchFamily="65" charset="-120"/>
                          <a:ea typeface="標楷體" pitchFamily="65" charset="-120"/>
                          <a:cs typeface="Times New Roman" pitchFamily="18" charset="0"/>
                        </a:rPr>
                        <a:t>中級複試及格</a:t>
                      </a:r>
                      <a:endParaRPr kumimoji="1" lang="zh-TW" altLang="en-US"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173</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500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61</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650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5.0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3</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0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6600CC"/>
                          </a:solidFill>
                          <a:effectLst/>
                          <a:latin typeface="標楷體" pitchFamily="65" charset="-120"/>
                          <a:ea typeface="標楷體" pitchFamily="65" charset="-120"/>
                          <a:cs typeface="Times New Roman" pitchFamily="18" charset="0"/>
                        </a:rPr>
                        <a:t>中級初試及格</a:t>
                      </a:r>
                      <a:endParaRPr kumimoji="1" lang="zh-TW" altLang="en-US"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133</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450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45</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400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3.5</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2</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6600CC"/>
                          </a:solidFill>
                          <a:effectLst/>
                          <a:latin typeface="標楷體" pitchFamily="65" charset="-120"/>
                          <a:ea typeface="標楷體" pitchFamily="65" charset="-120"/>
                          <a:cs typeface="Times New Roman" pitchFamily="18" charset="0"/>
                        </a:rPr>
                        <a:t>初級初試及格</a:t>
                      </a:r>
                      <a:endParaRPr kumimoji="1" lang="zh-TW" altLang="en-US"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90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390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29</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350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3.0</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a:ln>
                            <a:noFill/>
                          </a:ln>
                          <a:solidFill>
                            <a:srgbClr val="6600CC"/>
                          </a:solidFill>
                          <a:effectLst/>
                          <a:latin typeface="Times New Roman" pitchFamily="18" charset="0"/>
                          <a:ea typeface="標楷體" pitchFamily="65" charset="-120"/>
                          <a:cs typeface="Times New Roman" pitchFamily="18" charset="0"/>
                        </a:rPr>
                        <a:t>1</a:t>
                      </a:r>
                      <a:endParaRPr kumimoji="1" lang="en-US" altLang="zh-TW" sz="1800" b="0" i="0" u="none" strike="noStrike" cap="none" normalizeH="0" baseline="0">
                        <a:ln>
                          <a:noFill/>
                        </a:ln>
                        <a:solidFill>
                          <a:srgbClr val="6600CC"/>
                        </a:solidFill>
                        <a:effectLst/>
                        <a:latin typeface="Arial" charset="0"/>
                        <a:ea typeface="標楷體" pitchFamily="65" charset="-120"/>
                        <a:cs typeface="Times New Roman" pitchFamily="18" charset="0"/>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9826" name="Group 130"/>
          <p:cNvGraphicFramePr>
            <a:graphicFrameLocks noGrp="1"/>
          </p:cNvGraphicFramePr>
          <p:nvPr/>
        </p:nvGraphicFramePr>
        <p:xfrm>
          <a:off x="1692275" y="1555750"/>
          <a:ext cx="3311525" cy="1482727"/>
        </p:xfrm>
        <a:graphic>
          <a:graphicData uri="http://schemas.openxmlformats.org/drawingml/2006/table">
            <a:tbl>
              <a:tblPr/>
              <a:tblGrid>
                <a:gridCol w="2818232"/>
                <a:gridCol w="493293"/>
              </a:tblGrid>
              <a:tr h="3600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D76303"/>
                          </a:solidFill>
                          <a:effectLst/>
                          <a:latin typeface="Times New Roman" pitchFamily="18" charset="0"/>
                          <a:ea typeface="標楷體" pitchFamily="65" charset="-120"/>
                        </a:rPr>
                        <a:t>『</a:t>
                      </a:r>
                      <a:r>
                        <a:rPr kumimoji="0" lang="zh-TW" altLang="en-US" sz="1800" b="1" i="0" u="none" strike="noStrike" cap="none" normalizeH="0" baseline="0" dirty="0">
                          <a:ln>
                            <a:noFill/>
                          </a:ln>
                          <a:solidFill>
                            <a:srgbClr val="D76303"/>
                          </a:solidFill>
                          <a:effectLst/>
                          <a:latin typeface="Times New Roman" pitchFamily="18" charset="0"/>
                          <a:ea typeface="標楷體" pitchFamily="65" charset="-120"/>
                        </a:rPr>
                        <a:t>醫護職群</a:t>
                      </a:r>
                      <a:r>
                        <a:rPr kumimoji="0" lang="en-US" altLang="zh-TW" sz="1800" b="1" i="0" u="none" strike="noStrike" cap="none" normalizeH="0" baseline="0" dirty="0">
                          <a:ln>
                            <a:noFill/>
                          </a:ln>
                          <a:solidFill>
                            <a:srgbClr val="D76303"/>
                          </a:solidFill>
                          <a:effectLst/>
                          <a:latin typeface="Times New Roman" pitchFamily="18" charset="0"/>
                          <a:ea typeface="標楷體" pitchFamily="65" charset="-120"/>
                        </a:rPr>
                        <a:t>』</a:t>
                      </a:r>
                      <a:r>
                        <a:rPr kumimoji="0" lang="zh-TW" altLang="en-US" sz="1800" b="1" i="0" u="none" strike="noStrike" cap="none" normalizeH="0" baseline="0" dirty="0">
                          <a:ln>
                            <a:noFill/>
                          </a:ln>
                          <a:solidFill>
                            <a:srgbClr val="D76303"/>
                          </a:solidFill>
                          <a:effectLst/>
                          <a:latin typeface="Times New Roman" pitchFamily="18" charset="0"/>
                          <a:ea typeface="標楷體" pitchFamily="65" charset="-120"/>
                        </a:rPr>
                        <a:t>技藝教育課程 </a:t>
                      </a:r>
                      <a:endParaRPr kumimoji="0" lang="zh-TW" altLang="zh-TW" sz="1800" b="1"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a:ln>
                            <a:noFill/>
                          </a:ln>
                          <a:solidFill>
                            <a:srgbClr val="D76303"/>
                          </a:solidFill>
                          <a:effectLst/>
                          <a:latin typeface="Times New Roman" pitchFamily="18" charset="0"/>
                          <a:ea typeface="標楷體" pitchFamily="65" charset="-120"/>
                        </a:rPr>
                        <a:t>積分</a:t>
                      </a:r>
                      <a:endParaRPr kumimoji="0" lang="zh-TW" sz="1800" b="0" i="0" u="none" strike="noStrike" cap="none" normalizeH="0" baseline="0">
                        <a:ln>
                          <a:noFill/>
                        </a:ln>
                        <a:solidFill>
                          <a:srgbClr val="D76303"/>
                        </a:solidFill>
                        <a:effectLst/>
                        <a:latin typeface="Times New Roman" pitchFamily="18" charset="0"/>
                        <a:ea typeface="新細明體" charset="-120"/>
                      </a:endParaRPr>
                    </a:p>
                  </a:txBody>
                  <a:tcPr marL="17779" marR="177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90</a:t>
                      </a:r>
                      <a:r>
                        <a:rPr kumimoji="0" lang="zh-TW" altLang="en-US" sz="1800" b="0" i="0" u="none" strike="noStrike" cap="none" normalizeH="0" baseline="0">
                          <a:ln>
                            <a:noFill/>
                          </a:ln>
                          <a:solidFill>
                            <a:srgbClr val="D76303"/>
                          </a:solidFill>
                          <a:effectLst/>
                          <a:latin typeface="Times New Roman" pitchFamily="18" charset="0"/>
                          <a:ea typeface="標楷體" pitchFamily="65" charset="-120"/>
                        </a:rPr>
                        <a:t>分</a:t>
                      </a: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a:t>
                      </a:r>
                      <a:r>
                        <a:rPr kumimoji="0" lang="zh-TW" altLang="en-US" sz="1800" b="0" i="0" u="none" strike="noStrike" cap="none" normalizeH="0" baseline="0">
                          <a:ln>
                            <a:noFill/>
                          </a:ln>
                          <a:solidFill>
                            <a:srgbClr val="D76303"/>
                          </a:solidFill>
                          <a:effectLst/>
                          <a:latin typeface="Times New Roman" pitchFamily="18" charset="0"/>
                          <a:ea typeface="標楷體" pitchFamily="65" charset="-120"/>
                        </a:rPr>
                        <a:t>含</a:t>
                      </a: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a:t>
                      </a:r>
                      <a:r>
                        <a:rPr kumimoji="0" lang="zh-TW" altLang="en-US" sz="1800" b="0" i="0" u="none" strike="noStrike" cap="none" normalizeH="0" baseline="0">
                          <a:ln>
                            <a:noFill/>
                          </a:ln>
                          <a:solidFill>
                            <a:srgbClr val="D76303"/>
                          </a:solidFill>
                          <a:effectLst/>
                          <a:latin typeface="Times New Roman" pitchFamily="18" charset="0"/>
                          <a:ea typeface="標楷體" pitchFamily="65" charset="-120"/>
                        </a:rPr>
                        <a:t>以上 </a:t>
                      </a:r>
                      <a:endParaRPr kumimoji="0" lang="zh-TW" sz="1800" b="0" i="0" u="none" strike="noStrike" cap="none" normalizeH="0" baseline="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5</a:t>
                      </a:r>
                      <a:endParaRPr kumimoji="0" lang="zh-TW" altLang="zh-TW" sz="1800" b="0" i="0" u="none" strike="noStrike" cap="none" normalizeH="0" baseline="0">
                        <a:ln>
                          <a:noFill/>
                        </a:ln>
                        <a:solidFill>
                          <a:srgbClr val="D76303"/>
                        </a:solidFill>
                        <a:effectLst/>
                        <a:latin typeface="Times New Roman" pitchFamily="18" charset="0"/>
                        <a:ea typeface="標楷體" pitchFamily="65" charset="-120"/>
                      </a:endParaRPr>
                    </a:p>
                  </a:txBody>
                  <a:tcPr marL="17779" marR="177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80</a:t>
                      </a:r>
                      <a:r>
                        <a:rPr kumimoji="0" lang="zh-TW" sz="1800" b="0" i="0" u="none" strike="noStrike" cap="none" normalizeH="0" baseline="0">
                          <a:ln>
                            <a:noFill/>
                          </a:ln>
                          <a:solidFill>
                            <a:srgbClr val="D76303"/>
                          </a:solidFill>
                          <a:effectLst/>
                          <a:latin typeface="Times New Roman" pitchFamily="18" charset="0"/>
                          <a:ea typeface="標楷體" pitchFamily="65" charset="-120"/>
                        </a:rPr>
                        <a:t>分</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a:t>
                      </a:r>
                      <a:r>
                        <a:rPr kumimoji="0" lang="zh-TW" sz="1800" b="0" i="0" u="none" strike="noStrike" cap="none" normalizeH="0" baseline="0">
                          <a:ln>
                            <a:noFill/>
                          </a:ln>
                          <a:solidFill>
                            <a:srgbClr val="D76303"/>
                          </a:solidFill>
                          <a:effectLst/>
                          <a:latin typeface="Times New Roman" pitchFamily="18" charset="0"/>
                          <a:ea typeface="標楷體" pitchFamily="65" charset="-120"/>
                        </a:rPr>
                        <a:t>含</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 ~ 90</a:t>
                      </a:r>
                      <a:r>
                        <a:rPr kumimoji="0" lang="zh-TW" sz="1800" b="0" i="0" u="none" strike="noStrike" cap="none" normalizeH="0" baseline="0">
                          <a:ln>
                            <a:noFill/>
                          </a:ln>
                          <a:solidFill>
                            <a:srgbClr val="D76303"/>
                          </a:solidFill>
                          <a:effectLst/>
                          <a:latin typeface="Times New Roman" pitchFamily="18" charset="0"/>
                          <a:ea typeface="標楷體" pitchFamily="65" charset="-120"/>
                        </a:rPr>
                        <a:t>分</a:t>
                      </a: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4</a:t>
                      </a:r>
                      <a:endParaRPr kumimoji="0" lang="zh-TW" altLang="zh-TW" sz="1800" b="0" i="0" u="none" strike="noStrike" cap="none" normalizeH="0" baseline="0">
                        <a:ln>
                          <a:noFill/>
                        </a:ln>
                        <a:solidFill>
                          <a:srgbClr val="D76303"/>
                        </a:solidFill>
                        <a:effectLst/>
                        <a:latin typeface="Times New Roman" pitchFamily="18" charset="0"/>
                        <a:ea typeface="標楷體" pitchFamily="65" charset="-120"/>
                      </a:endParaRPr>
                    </a:p>
                  </a:txBody>
                  <a:tcPr marL="17779" marR="177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70</a:t>
                      </a:r>
                      <a:r>
                        <a:rPr kumimoji="0" lang="zh-TW" sz="1800" b="0" i="0" u="none" strike="noStrike" cap="none" normalizeH="0" baseline="0">
                          <a:ln>
                            <a:noFill/>
                          </a:ln>
                          <a:solidFill>
                            <a:srgbClr val="D76303"/>
                          </a:solidFill>
                          <a:effectLst/>
                          <a:latin typeface="Times New Roman" pitchFamily="18" charset="0"/>
                          <a:ea typeface="標楷體" pitchFamily="65" charset="-120"/>
                        </a:rPr>
                        <a:t>分</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a:t>
                      </a:r>
                      <a:r>
                        <a:rPr kumimoji="0" lang="zh-TW" sz="1800" b="0" i="0" u="none" strike="noStrike" cap="none" normalizeH="0" baseline="0">
                          <a:ln>
                            <a:noFill/>
                          </a:ln>
                          <a:solidFill>
                            <a:srgbClr val="D76303"/>
                          </a:solidFill>
                          <a:effectLst/>
                          <a:latin typeface="Times New Roman" pitchFamily="18" charset="0"/>
                          <a:ea typeface="標楷體" pitchFamily="65" charset="-120"/>
                        </a:rPr>
                        <a:t>含</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 ~ 80</a:t>
                      </a:r>
                      <a:r>
                        <a:rPr kumimoji="0" lang="zh-TW" sz="1800" b="0" i="0" u="none" strike="noStrike" cap="none" normalizeH="0" baseline="0">
                          <a:ln>
                            <a:noFill/>
                          </a:ln>
                          <a:solidFill>
                            <a:srgbClr val="D76303"/>
                          </a:solidFill>
                          <a:effectLst/>
                          <a:latin typeface="Times New Roman" pitchFamily="18" charset="0"/>
                          <a:ea typeface="標楷體" pitchFamily="65" charset="-120"/>
                        </a:rPr>
                        <a:t>分</a:t>
                      </a: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D76303"/>
                          </a:solidFill>
                          <a:effectLst/>
                          <a:latin typeface="Times New Roman" pitchFamily="18" charset="0"/>
                          <a:ea typeface="標楷體" pitchFamily="65" charset="-120"/>
                        </a:rPr>
                        <a:t>3</a:t>
                      </a:r>
                      <a:endParaRPr kumimoji="0" lang="zh-TW" altLang="zh-TW" sz="1800" b="0" i="0" u="none" strike="noStrike" cap="none" normalizeH="0" baseline="0">
                        <a:ln>
                          <a:noFill/>
                        </a:ln>
                        <a:solidFill>
                          <a:srgbClr val="D76303"/>
                        </a:solidFill>
                        <a:effectLst/>
                        <a:latin typeface="Times New Roman" pitchFamily="18" charset="0"/>
                        <a:ea typeface="標楷體" pitchFamily="65" charset="-120"/>
                      </a:endParaRPr>
                    </a:p>
                  </a:txBody>
                  <a:tcPr marL="17779" marR="177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6</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0</a:t>
                      </a:r>
                      <a:r>
                        <a:rPr kumimoji="0" lang="zh-TW" sz="1800" b="0" i="0" u="none" strike="noStrike" cap="none" normalizeH="0" baseline="0">
                          <a:ln>
                            <a:noFill/>
                          </a:ln>
                          <a:solidFill>
                            <a:srgbClr val="D76303"/>
                          </a:solidFill>
                          <a:effectLst/>
                          <a:latin typeface="Times New Roman" pitchFamily="18" charset="0"/>
                          <a:ea typeface="標楷體" pitchFamily="65" charset="-120"/>
                        </a:rPr>
                        <a:t>分</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a:t>
                      </a:r>
                      <a:r>
                        <a:rPr kumimoji="0" lang="zh-TW" sz="1800" b="0" i="0" u="none" strike="noStrike" cap="none" normalizeH="0" baseline="0">
                          <a:ln>
                            <a:noFill/>
                          </a:ln>
                          <a:solidFill>
                            <a:srgbClr val="D76303"/>
                          </a:solidFill>
                          <a:effectLst/>
                          <a:latin typeface="Times New Roman" pitchFamily="18" charset="0"/>
                          <a:ea typeface="標楷體" pitchFamily="65" charset="-120"/>
                        </a:rPr>
                        <a:t>含</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 ~ </a:t>
                      </a: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D76303"/>
                          </a:solidFill>
                          <a:effectLst/>
                          <a:latin typeface="Times New Roman" pitchFamily="18" charset="0"/>
                          <a:ea typeface="標楷體" pitchFamily="65" charset="-120"/>
                        </a:rPr>
                        <a:t>0</a:t>
                      </a:r>
                      <a:r>
                        <a:rPr kumimoji="0" lang="zh-TW" sz="1800" b="0" i="0" u="none" strike="noStrike" cap="none" normalizeH="0" baseline="0">
                          <a:ln>
                            <a:noFill/>
                          </a:ln>
                          <a:solidFill>
                            <a:srgbClr val="D76303"/>
                          </a:solidFill>
                          <a:effectLst/>
                          <a:latin typeface="Times New Roman" pitchFamily="18" charset="0"/>
                          <a:ea typeface="標楷體" pitchFamily="65" charset="-120"/>
                        </a:rPr>
                        <a:t>分</a:t>
                      </a: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D76303"/>
                          </a:solidFill>
                          <a:effectLst/>
                          <a:latin typeface="Times New Roman" pitchFamily="18" charset="0"/>
                          <a:ea typeface="標楷體" pitchFamily="65" charset="-120"/>
                        </a:rPr>
                        <a:t>2</a:t>
                      </a:r>
                      <a:endParaRPr kumimoji="0" lang="zh-TW" alt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805" name="標題 1"/>
          <p:cNvSpPr txBox="1">
            <a:spLocks/>
          </p:cNvSpPr>
          <p:nvPr/>
        </p:nvSpPr>
        <p:spPr bwMode="gray">
          <a:xfrm>
            <a:off x="252413" y="1916113"/>
            <a:ext cx="1384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zh-TW" altLang="en-US" sz="2000" b="1">
                <a:solidFill>
                  <a:srgbClr val="D76303"/>
                </a:solidFill>
                <a:latin typeface="標楷體" pitchFamily="65" charset="-120"/>
                <a:ea typeface="標楷體" pitchFamily="65" charset="-120"/>
              </a:rPr>
              <a:t>仁德醫護管理專科學校</a:t>
            </a:r>
          </a:p>
        </p:txBody>
      </p:sp>
      <p:graphicFrame>
        <p:nvGraphicFramePr>
          <p:cNvPr id="8" name="Group 130"/>
          <p:cNvGraphicFramePr>
            <a:graphicFrameLocks noGrp="1"/>
          </p:cNvGraphicFramePr>
          <p:nvPr/>
        </p:nvGraphicFramePr>
        <p:xfrm>
          <a:off x="5219700" y="1557338"/>
          <a:ext cx="3311526" cy="1482727"/>
        </p:xfrm>
        <a:graphic>
          <a:graphicData uri="http://schemas.openxmlformats.org/drawingml/2006/table">
            <a:tbl>
              <a:tblPr/>
              <a:tblGrid>
                <a:gridCol w="551921"/>
                <a:gridCol w="551921"/>
                <a:gridCol w="551921"/>
                <a:gridCol w="551921"/>
                <a:gridCol w="551921"/>
                <a:gridCol w="551921"/>
              </a:tblGrid>
              <a:tr h="36001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D76303"/>
                          </a:solidFill>
                          <a:effectLst/>
                          <a:latin typeface="Times New Roman" pitchFamily="18" charset="0"/>
                          <a:ea typeface="標楷體" pitchFamily="65" charset="-120"/>
                        </a:rPr>
                        <a:t>本校認證之專業課程研習時數</a:t>
                      </a:r>
                      <a:endParaRPr kumimoji="0" lang="zh-TW" altLang="zh-TW" sz="1800" b="1"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99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D76303"/>
                          </a:solidFill>
                          <a:effectLst/>
                          <a:latin typeface="Times New Roman" pitchFamily="18" charset="0"/>
                          <a:ea typeface="標楷體" pitchFamily="65" charset="-120"/>
                        </a:rPr>
                        <a:t>時數</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1</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2</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3</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4</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5</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D76303"/>
                          </a:solidFill>
                          <a:effectLst/>
                          <a:latin typeface="Times New Roman" pitchFamily="18" charset="0"/>
                          <a:ea typeface="標楷體" pitchFamily="65" charset="-120"/>
                        </a:rPr>
                        <a:t>積分</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0.5</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1.0</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1.5</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2.0</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2.5</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D76303"/>
                          </a:solidFill>
                          <a:effectLst/>
                          <a:latin typeface="Times New Roman" pitchFamily="18" charset="0"/>
                          <a:ea typeface="標楷體" pitchFamily="65" charset="-120"/>
                        </a:rPr>
                        <a:t>時數</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6</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7</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8</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9</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10</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lnTlToBr>
                      <a:noFill/>
                    </a:lnTlToBr>
                    <a:lnBlToTr>
                      <a:noFill/>
                    </a:lnBlToTr>
                    <a:noFill/>
                  </a:tcPr>
                </a:tc>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D76303"/>
                          </a:solidFill>
                          <a:effectLst/>
                          <a:latin typeface="Times New Roman" pitchFamily="18" charset="0"/>
                          <a:ea typeface="標楷體" pitchFamily="65" charset="-120"/>
                        </a:rPr>
                        <a:t>積分</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3.0</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3.5</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4.0</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D76303"/>
                          </a:solidFill>
                          <a:effectLst/>
                          <a:latin typeface="Times New Roman" pitchFamily="18" charset="0"/>
                          <a:ea typeface="標楷體" pitchFamily="65" charset="-120"/>
                        </a:rPr>
                        <a:t>4.5</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D76303"/>
                          </a:solidFill>
                          <a:effectLst/>
                          <a:latin typeface="Times New Roman" pitchFamily="18" charset="0"/>
                          <a:ea typeface="標楷體" pitchFamily="65" charset="-120"/>
                        </a:rPr>
                        <a:t>5.0</a:t>
                      </a:r>
                      <a:endParaRPr kumimoji="0" lang="zh-TW" sz="1800" b="0" i="0" u="none" strike="noStrike" cap="none" normalizeH="0" baseline="0" dirty="0">
                        <a:ln>
                          <a:noFill/>
                        </a:ln>
                        <a:solidFill>
                          <a:srgbClr val="D76303"/>
                        </a:solidFill>
                        <a:effectLst/>
                        <a:latin typeface="Times New Roman" pitchFamily="18" charset="0"/>
                        <a:ea typeface="標楷體" pitchFamily="65" charset="-120"/>
                      </a:endParaRPr>
                    </a:p>
                  </a:txBody>
                  <a:tcPr marL="17779" marR="177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defRPr/>
            </a:pPr>
            <a:r>
              <a:rPr kumimoji="1" lang="zh-TW" altLang="en-US" sz="3600" b="1" dirty="0">
                <a:solidFill>
                  <a:srgbClr val="660033"/>
                </a:solidFill>
                <a:effectLst>
                  <a:outerShdw blurRad="38100" dist="38100" dir="2700000" algn="tl">
                    <a:srgbClr val="C0C0C0"/>
                  </a:outerShdw>
                </a:effectLst>
                <a:ea typeface="標楷體" pitchFamily="65" charset="-120"/>
              </a:rPr>
              <a:t>五專聯合免試入學積分證明</a:t>
            </a:r>
          </a:p>
        </p:txBody>
      </p:sp>
      <p:sp>
        <p:nvSpPr>
          <p:cNvPr id="31747" name="標題 1"/>
          <p:cNvSpPr txBox="1">
            <a:spLocks/>
          </p:cNvSpPr>
          <p:nvPr/>
        </p:nvSpPr>
        <p:spPr bwMode="auto">
          <a:xfrm>
            <a:off x="395288" y="981075"/>
            <a:ext cx="7993062"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Aft>
                <a:spcPct val="20000"/>
              </a:spcAft>
              <a:buFont typeface="Arial" charset="0"/>
              <a:buChar char="•"/>
            </a:pPr>
            <a:r>
              <a:rPr kumimoji="0" lang="zh-TW" altLang="en-US" sz="2800">
                <a:latin typeface="標楷體" pitchFamily="65" charset="-120"/>
                <a:ea typeface="標楷體" pitchFamily="65" charset="-120"/>
              </a:rPr>
              <a:t>國中畢業生參加五專免試入學報名作業時可向就讀國中學校申請國中在校成績證明，記載下列五項成績：</a:t>
            </a:r>
          </a:p>
          <a:p>
            <a:pPr lvl="2">
              <a:spcAft>
                <a:spcPct val="20000"/>
              </a:spcAft>
            </a:pPr>
            <a:r>
              <a:rPr kumimoji="0" lang="en-US" altLang="zh-TW" sz="2800">
                <a:latin typeface="標楷體" pitchFamily="65" charset="-120"/>
                <a:ea typeface="標楷體" pitchFamily="65" charset="-120"/>
              </a:rPr>
              <a:t> 1.</a:t>
            </a:r>
            <a:r>
              <a:rPr kumimoji="0" lang="zh-TW" altLang="en-US" sz="2800">
                <a:latin typeface="標楷體" pitchFamily="65" charset="-120"/>
                <a:ea typeface="標楷體" pitchFamily="65" charset="-120"/>
              </a:rPr>
              <a:t>多元學習表現		</a:t>
            </a:r>
            <a:r>
              <a:rPr kumimoji="0" lang="en-US" altLang="zh-TW" sz="2800">
                <a:latin typeface="標楷體" pitchFamily="65" charset="-120"/>
                <a:ea typeface="標楷體" pitchFamily="65" charset="-120"/>
              </a:rPr>
              <a:t>4.</a:t>
            </a:r>
            <a:r>
              <a:rPr kumimoji="0" lang="zh-TW" altLang="en-US" sz="2800">
                <a:latin typeface="標楷體" pitchFamily="65" charset="-120"/>
                <a:ea typeface="標楷體" pitchFamily="65" charset="-120"/>
              </a:rPr>
              <a:t>均衡學習</a:t>
            </a:r>
            <a:endParaRPr kumimoji="0" lang="en-US" altLang="zh-TW" sz="2800">
              <a:latin typeface="標楷體" pitchFamily="65" charset="-120"/>
              <a:ea typeface="標楷體" pitchFamily="65" charset="-120"/>
            </a:endParaRPr>
          </a:p>
          <a:p>
            <a:pPr lvl="2">
              <a:spcAft>
                <a:spcPct val="20000"/>
              </a:spcAft>
            </a:pPr>
            <a:r>
              <a:rPr kumimoji="0" lang="en-US" altLang="zh-TW" sz="2800">
                <a:latin typeface="標楷體" pitchFamily="65" charset="-120"/>
                <a:ea typeface="標楷體" pitchFamily="65" charset="-120"/>
              </a:rPr>
              <a:t> 2.</a:t>
            </a:r>
            <a:r>
              <a:rPr kumimoji="0" lang="zh-TW" altLang="en-US" sz="2800">
                <a:latin typeface="標楷體" pitchFamily="65" charset="-120"/>
                <a:ea typeface="標楷體" pitchFamily="65" charset="-120"/>
              </a:rPr>
              <a:t>技藝優良		</a:t>
            </a:r>
            <a:r>
              <a:rPr kumimoji="0" lang="en-US" altLang="zh-TW" sz="2800">
                <a:latin typeface="標楷體" pitchFamily="65" charset="-120"/>
                <a:ea typeface="標楷體" pitchFamily="65" charset="-120"/>
              </a:rPr>
              <a:t>5.</a:t>
            </a:r>
            <a:r>
              <a:rPr kumimoji="0" lang="zh-TW" altLang="en-US" sz="2800">
                <a:latin typeface="標楷體" pitchFamily="65" charset="-120"/>
                <a:ea typeface="標楷體" pitchFamily="65" charset="-120"/>
              </a:rPr>
              <a:t>適性輔導</a:t>
            </a:r>
            <a:endParaRPr kumimoji="0" lang="en-US" altLang="zh-TW" sz="2800">
              <a:latin typeface="標楷體" pitchFamily="65" charset="-120"/>
              <a:ea typeface="標楷體" pitchFamily="65" charset="-120"/>
            </a:endParaRPr>
          </a:p>
          <a:p>
            <a:pPr lvl="2">
              <a:spcAft>
                <a:spcPct val="20000"/>
              </a:spcAft>
            </a:pPr>
            <a:r>
              <a:rPr kumimoji="0" lang="en-US" altLang="zh-TW" sz="2800">
                <a:latin typeface="標楷體" pitchFamily="65" charset="-120"/>
                <a:ea typeface="標楷體" pitchFamily="65" charset="-120"/>
              </a:rPr>
              <a:t> 3.</a:t>
            </a:r>
            <a:r>
              <a:rPr kumimoji="0" lang="zh-TW" altLang="en-US" sz="2800">
                <a:latin typeface="標楷體" pitchFamily="65" charset="-120"/>
                <a:ea typeface="標楷體" pitchFamily="65" charset="-120"/>
              </a:rPr>
              <a:t>弱勢身分</a:t>
            </a:r>
            <a:endParaRPr kumimoji="0" lang="en-US" altLang="zh-TW" sz="2800">
              <a:latin typeface="標楷體" pitchFamily="65" charset="-120"/>
              <a:ea typeface="標楷體" pitchFamily="65" charset="-120"/>
            </a:endParaRPr>
          </a:p>
          <a:p>
            <a:pPr algn="just">
              <a:spcBef>
                <a:spcPct val="25000"/>
              </a:spcBef>
              <a:spcAft>
                <a:spcPct val="20000"/>
              </a:spcAft>
              <a:buFont typeface="Arial" charset="0"/>
              <a:buChar char="•"/>
            </a:pPr>
            <a:r>
              <a:rPr kumimoji="0" lang="zh-TW" altLang="en-US" sz="2800">
                <a:latin typeface="標楷體" pitchFamily="65" charset="-120"/>
                <a:ea typeface="標楷體" pitchFamily="65" charset="-120"/>
              </a:rPr>
              <a:t>為簡化作業，國中可採簡章所示之專用格式：</a:t>
            </a:r>
            <a:r>
              <a:rPr kumimoji="0" lang="en-US" altLang="zh-TW" sz="2800">
                <a:latin typeface="標楷體" pitchFamily="65" charset="-120"/>
                <a:ea typeface="標楷體" pitchFamily="65" charset="-120"/>
              </a:rPr>
              <a:t>『</a:t>
            </a:r>
            <a:r>
              <a:rPr kumimoji="0" lang="zh-TW" altLang="en-US" sz="2800" b="1">
                <a:solidFill>
                  <a:srgbClr val="0000FF"/>
                </a:solidFill>
                <a:latin typeface="標楷體" pitchFamily="65" charset="-120"/>
                <a:ea typeface="標楷體" pitchFamily="65" charset="-120"/>
              </a:rPr>
              <a:t>五專入學專用聯合免試入學超額比序項目積分證明單</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出具成績證明。</a:t>
            </a:r>
          </a:p>
          <a:p>
            <a:pPr algn="just">
              <a:spcBef>
                <a:spcPct val="25000"/>
              </a:spcBef>
              <a:spcAft>
                <a:spcPct val="20000"/>
              </a:spcAft>
              <a:buFont typeface="Arial" charset="0"/>
              <a:buChar char="•"/>
            </a:pPr>
            <a:r>
              <a:rPr kumimoji="0" lang="zh-TW" altLang="en-US" sz="2800">
                <a:latin typeface="標楷體" pitchFamily="65" charset="-120"/>
                <a:ea typeface="標楷體" pitchFamily="65" charset="-120"/>
              </a:rPr>
              <a:t>積分證明單輔助列印系統開放時間：</a:t>
            </a:r>
            <a:r>
              <a:rPr kumimoji="0" lang="en-US" altLang="zh-TW" sz="2800">
                <a:solidFill>
                  <a:srgbClr val="FF0000"/>
                </a:solidFill>
                <a:latin typeface="標楷體" pitchFamily="65" charset="-120"/>
                <a:ea typeface="標楷體" pitchFamily="65" charset="-120"/>
              </a:rPr>
              <a:t>(</a:t>
            </a:r>
            <a:r>
              <a:rPr kumimoji="0" lang="zh-TW" altLang="en-US" sz="2800">
                <a:solidFill>
                  <a:srgbClr val="FF0000"/>
                </a:solidFill>
                <a:latin typeface="標楷體" pitchFamily="65" charset="-120"/>
                <a:ea typeface="標楷體" pitchFamily="65" charset="-120"/>
              </a:rPr>
              <a:t>暫定</a:t>
            </a:r>
            <a:r>
              <a:rPr kumimoji="0" lang="en-US" altLang="zh-TW" sz="2800">
                <a:solidFill>
                  <a:srgbClr val="FF0000"/>
                </a:solidFill>
                <a:latin typeface="標楷體" pitchFamily="65" charset="-120"/>
                <a:ea typeface="標楷體" pitchFamily="65" charset="-120"/>
              </a:rPr>
              <a:t>)</a:t>
            </a:r>
          </a:p>
          <a:p>
            <a:pPr>
              <a:spcAft>
                <a:spcPct val="20000"/>
              </a:spcAft>
              <a:buFont typeface="Arial" charset="0"/>
              <a:buNone/>
            </a:pPr>
            <a:r>
              <a:rPr kumimoji="0" lang="en-US" altLang="zh-TW" sz="2800">
                <a:solidFill>
                  <a:srgbClr val="FF0000"/>
                </a:solidFill>
                <a:latin typeface="標楷體" pitchFamily="65" charset="-120"/>
                <a:ea typeface="標楷體" pitchFamily="65" charset="-120"/>
              </a:rPr>
              <a:t>	109</a:t>
            </a:r>
            <a:r>
              <a:rPr kumimoji="0" lang="zh-TW" altLang="en-US" sz="2800">
                <a:solidFill>
                  <a:srgbClr val="FF0000"/>
                </a:solidFill>
                <a:latin typeface="標楷體" pitchFamily="65" charset="-120"/>
                <a:ea typeface="標楷體" pitchFamily="65" charset="-120"/>
              </a:rPr>
              <a:t>年</a:t>
            </a:r>
            <a:r>
              <a:rPr kumimoji="0" lang="en-US" altLang="zh-TW" sz="2800">
                <a:solidFill>
                  <a:srgbClr val="FF0000"/>
                </a:solidFill>
                <a:latin typeface="標楷體" pitchFamily="65" charset="-120"/>
                <a:ea typeface="標楷體" pitchFamily="65" charset="-120"/>
              </a:rPr>
              <a:t>5</a:t>
            </a:r>
            <a:r>
              <a:rPr kumimoji="0" lang="zh-TW" altLang="en-US" sz="2800">
                <a:solidFill>
                  <a:srgbClr val="FF0000"/>
                </a:solidFill>
                <a:latin typeface="標楷體" pitchFamily="65" charset="-120"/>
                <a:ea typeface="標楷體" pitchFamily="65" charset="-120"/>
              </a:rPr>
              <a:t>月</a:t>
            </a:r>
            <a:r>
              <a:rPr kumimoji="0" lang="en-US" altLang="zh-TW" sz="2800">
                <a:solidFill>
                  <a:srgbClr val="FF0000"/>
                </a:solidFill>
                <a:latin typeface="標楷體" pitchFamily="65" charset="-120"/>
                <a:ea typeface="標楷體" pitchFamily="65" charset="-120"/>
              </a:rPr>
              <a:t>14</a:t>
            </a:r>
            <a:r>
              <a:rPr kumimoji="0" lang="zh-TW" altLang="en-US" sz="2800">
                <a:solidFill>
                  <a:srgbClr val="FF0000"/>
                </a:solidFill>
                <a:latin typeface="標楷體" pitchFamily="65" charset="-120"/>
                <a:ea typeface="標楷體" pitchFamily="65" charset="-120"/>
              </a:rPr>
              <a:t>日</a:t>
            </a:r>
            <a:r>
              <a:rPr kumimoji="0" lang="en-US" altLang="zh-TW" sz="2800">
                <a:solidFill>
                  <a:srgbClr val="FF0000"/>
                </a:solidFill>
                <a:latin typeface="標楷體" pitchFamily="65" charset="-120"/>
                <a:ea typeface="標楷體" pitchFamily="65" charset="-120"/>
              </a:rPr>
              <a:t>10:00 </a:t>
            </a:r>
            <a:r>
              <a:rPr kumimoji="0" lang="zh-TW" altLang="en-US" sz="2800">
                <a:solidFill>
                  <a:srgbClr val="FF0000"/>
                </a:solidFill>
                <a:latin typeface="標楷體" pitchFamily="65" charset="-120"/>
                <a:ea typeface="標楷體" pitchFamily="65" charset="-120"/>
              </a:rPr>
              <a:t>至 </a:t>
            </a:r>
            <a:r>
              <a:rPr kumimoji="0" lang="en-US" altLang="zh-TW" sz="2800">
                <a:solidFill>
                  <a:srgbClr val="FF0000"/>
                </a:solidFill>
                <a:latin typeface="標楷體" pitchFamily="65" charset="-120"/>
                <a:ea typeface="標楷體" pitchFamily="65" charset="-120"/>
              </a:rPr>
              <a:t>109</a:t>
            </a:r>
            <a:r>
              <a:rPr kumimoji="0" lang="zh-TW" altLang="en-US" sz="2800">
                <a:solidFill>
                  <a:srgbClr val="FF0000"/>
                </a:solidFill>
                <a:latin typeface="標楷體" pitchFamily="65" charset="-120"/>
                <a:ea typeface="標楷體" pitchFamily="65" charset="-120"/>
              </a:rPr>
              <a:t>年</a:t>
            </a:r>
            <a:r>
              <a:rPr kumimoji="0" lang="en-US" altLang="zh-TW" sz="2800">
                <a:solidFill>
                  <a:srgbClr val="FF0000"/>
                </a:solidFill>
                <a:latin typeface="標楷體" pitchFamily="65" charset="-120"/>
                <a:ea typeface="標楷體" pitchFamily="65" charset="-120"/>
              </a:rPr>
              <a:t>8</a:t>
            </a:r>
            <a:r>
              <a:rPr kumimoji="0" lang="zh-TW" altLang="en-US" sz="2800">
                <a:solidFill>
                  <a:srgbClr val="FF0000"/>
                </a:solidFill>
                <a:latin typeface="標楷體" pitchFamily="65" charset="-120"/>
                <a:ea typeface="標楷體" pitchFamily="65" charset="-120"/>
              </a:rPr>
              <a:t>月</a:t>
            </a:r>
            <a:r>
              <a:rPr kumimoji="0" lang="en-US" altLang="zh-TW" sz="2800">
                <a:solidFill>
                  <a:srgbClr val="FF0000"/>
                </a:solidFill>
                <a:latin typeface="標楷體" pitchFamily="65" charset="-120"/>
                <a:ea typeface="標楷體" pitchFamily="65" charset="-120"/>
              </a:rPr>
              <a:t>28</a:t>
            </a:r>
            <a:r>
              <a:rPr kumimoji="0" lang="zh-TW" altLang="en-US" sz="2800">
                <a:solidFill>
                  <a:srgbClr val="FF0000"/>
                </a:solidFill>
                <a:latin typeface="標楷體" pitchFamily="65" charset="-120"/>
                <a:ea typeface="標楷體" pitchFamily="65" charset="-120"/>
              </a:rPr>
              <a:t>日</a:t>
            </a:r>
            <a:r>
              <a:rPr kumimoji="0" lang="en-US" altLang="zh-TW" sz="2800">
                <a:solidFill>
                  <a:srgbClr val="FF0000"/>
                </a:solidFill>
                <a:latin typeface="標楷體" pitchFamily="65" charset="-120"/>
                <a:ea typeface="標楷體" pitchFamily="65" charset="-120"/>
              </a:rPr>
              <a:t>17:00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zh-TW" altLang="en-US" b="1">
                <a:solidFill>
                  <a:srgbClr val="660033"/>
                </a:solidFill>
                <a:effectLst>
                  <a:outerShdw blurRad="38100" dist="38100" dir="2700000" algn="tl">
                    <a:srgbClr val="C0C0C0"/>
                  </a:outerShdw>
                </a:effectLst>
                <a:latin typeface="標楷體" pitchFamily="65" charset="-120"/>
                <a:ea typeface="標楷體" pitchFamily="65" charset="-120"/>
              </a:rPr>
              <a:t>人生第一個重大選擇</a:t>
            </a:r>
          </a:p>
        </p:txBody>
      </p:sp>
      <p:grpSp>
        <p:nvGrpSpPr>
          <p:cNvPr id="8195" name="Group 4"/>
          <p:cNvGrpSpPr>
            <a:grpSpLocks/>
          </p:cNvGrpSpPr>
          <p:nvPr/>
        </p:nvGrpSpPr>
        <p:grpSpPr bwMode="auto">
          <a:xfrm>
            <a:off x="900113" y="1412875"/>
            <a:ext cx="7488237" cy="4357688"/>
            <a:chOff x="567" y="890"/>
            <a:chExt cx="4717" cy="2745"/>
          </a:xfrm>
        </p:grpSpPr>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 y="2297"/>
              <a:ext cx="1338"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雲朵形圖說文字 4"/>
            <p:cNvSpPr>
              <a:spLocks noChangeArrowheads="1"/>
            </p:cNvSpPr>
            <p:nvPr/>
          </p:nvSpPr>
          <p:spPr bwMode="auto">
            <a:xfrm>
              <a:off x="2200" y="890"/>
              <a:ext cx="1134" cy="853"/>
            </a:xfrm>
            <a:prstGeom prst="cloudCallout">
              <a:avLst>
                <a:gd name="adj1" fmla="val 1690"/>
                <a:gd name="adj2" fmla="val 134676"/>
              </a:avLst>
            </a:prstGeom>
            <a:solidFill>
              <a:srgbClr val="FFCCFF"/>
            </a:solidFill>
            <a:ln w="9525" algn="ctr">
              <a:solidFill>
                <a:schemeClr val="tx1"/>
              </a:solidFill>
              <a:round/>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400">
                  <a:latin typeface="標楷體" pitchFamily="65" charset="-120"/>
                  <a:ea typeface="標楷體" pitchFamily="65" charset="-120"/>
                </a:rPr>
                <a:t>高中</a:t>
              </a:r>
              <a:r>
                <a:rPr kumimoji="0" lang="en-US" altLang="zh-TW" sz="2400">
                  <a:latin typeface="標楷體" pitchFamily="65" charset="-120"/>
                  <a:ea typeface="標楷體" pitchFamily="65" charset="-120"/>
                </a:rPr>
                <a:t>?</a:t>
              </a:r>
              <a:endParaRPr kumimoji="0" lang="zh-TW" altLang="en-US" sz="2400">
                <a:latin typeface="標楷體" pitchFamily="65" charset="-120"/>
                <a:ea typeface="標楷體" pitchFamily="65" charset="-120"/>
              </a:endParaRPr>
            </a:p>
          </p:txBody>
        </p:sp>
        <p:sp>
          <p:nvSpPr>
            <p:cNvPr id="8198" name="雲朵形圖說文字 8"/>
            <p:cNvSpPr>
              <a:spLocks noChangeArrowheads="1"/>
            </p:cNvSpPr>
            <p:nvPr/>
          </p:nvSpPr>
          <p:spPr bwMode="auto">
            <a:xfrm>
              <a:off x="567" y="1746"/>
              <a:ext cx="1134" cy="853"/>
            </a:xfrm>
            <a:prstGeom prst="cloudCallout">
              <a:avLst>
                <a:gd name="adj1" fmla="val 122630"/>
                <a:gd name="adj2" fmla="val 41449"/>
              </a:avLst>
            </a:prstGeom>
            <a:solidFill>
              <a:srgbClr val="FFFF00"/>
            </a:solidFill>
            <a:ln w="9525" algn="ctr">
              <a:solidFill>
                <a:schemeClr val="tx1"/>
              </a:solidFill>
              <a:round/>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400">
                  <a:latin typeface="標楷體" pitchFamily="65" charset="-120"/>
                  <a:ea typeface="標楷體" pitchFamily="65" charset="-120"/>
                </a:rPr>
                <a:t>高職</a:t>
              </a:r>
              <a:r>
                <a:rPr kumimoji="0" lang="en-US" altLang="zh-TW" sz="2400">
                  <a:latin typeface="標楷體" pitchFamily="65" charset="-120"/>
                  <a:ea typeface="標楷體" pitchFamily="65" charset="-120"/>
                </a:rPr>
                <a:t>?</a:t>
              </a:r>
              <a:endParaRPr kumimoji="0" lang="zh-TW" altLang="en-US" sz="2400">
                <a:latin typeface="標楷體" pitchFamily="65" charset="-120"/>
                <a:ea typeface="標楷體" pitchFamily="65" charset="-120"/>
              </a:endParaRPr>
            </a:p>
          </p:txBody>
        </p:sp>
        <p:sp>
          <p:nvSpPr>
            <p:cNvPr id="10" name="雲朵形圖說文字 9"/>
            <p:cNvSpPr/>
            <p:nvPr/>
          </p:nvSpPr>
          <p:spPr bwMode="auto">
            <a:xfrm>
              <a:off x="4150" y="890"/>
              <a:ext cx="1134" cy="853"/>
            </a:xfrm>
            <a:prstGeom prst="cloudCallout">
              <a:avLst>
                <a:gd name="adj1" fmla="val -125899"/>
                <a:gd name="adj2" fmla="val 16361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lgn="ctr" eaLnBrk="1" hangingPunct="1">
                <a:defRPr/>
              </a:pPr>
              <a:r>
                <a:rPr kumimoji="0" lang="zh-TW" altLang="en-US" sz="2400" dirty="0">
                  <a:latin typeface="標楷體" panose="03000509000000000000" pitchFamily="65" charset="-120"/>
                  <a:ea typeface="標楷體" panose="03000509000000000000" pitchFamily="65" charset="-120"/>
                </a:rPr>
                <a:t>五專</a:t>
              </a:r>
              <a:r>
                <a:rPr kumimoji="0" lang="en-US" altLang="zh-TW" sz="2400" dirty="0">
                  <a:latin typeface="標楷體" panose="03000509000000000000" pitchFamily="65" charset="-120"/>
                  <a:ea typeface="標楷體" panose="03000509000000000000" pitchFamily="65" charset="-120"/>
                </a:rPr>
                <a:t>?</a:t>
              </a:r>
              <a:endParaRPr kumimoji="0" lang="zh-TW" altLang="en-US" sz="2400" dirty="0">
                <a:latin typeface="標楷體" panose="03000509000000000000" pitchFamily="65" charset="-120"/>
                <a:ea typeface="標楷體" panose="03000509000000000000" pitchFamily="65" charset="-12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76200"/>
            <a:ext cx="8189913" cy="563563"/>
          </a:xfrm>
        </p:spPr>
        <p:txBody>
          <a:bodyPr/>
          <a:lstStyle/>
          <a:p>
            <a:pPr algn="ctr">
              <a:defRPr/>
            </a:pPr>
            <a:r>
              <a:rPr lang="zh-TW" altLang="en-US" sz="2700" b="1">
                <a:solidFill>
                  <a:srgbClr val="0000FF"/>
                </a:solidFill>
                <a:effectLst>
                  <a:outerShdw blurRad="38100" dist="38100" dir="2700000" algn="tl">
                    <a:srgbClr val="C0C0C0"/>
                  </a:outerShdw>
                </a:effectLst>
                <a:ea typeface="標楷體" pitchFamily="65" charset="-120"/>
              </a:rPr>
              <a:t>五專入學專用聯合免試入學超額比序項目積分證明單</a:t>
            </a:r>
          </a:p>
        </p:txBody>
      </p:sp>
      <p:graphicFrame>
        <p:nvGraphicFramePr>
          <p:cNvPr id="51276" name="Group 76"/>
          <p:cNvGraphicFramePr>
            <a:graphicFrameLocks noGrp="1"/>
          </p:cNvGraphicFramePr>
          <p:nvPr>
            <p:ph idx="1"/>
          </p:nvPr>
        </p:nvGraphicFramePr>
        <p:xfrm>
          <a:off x="304800" y="908050"/>
          <a:ext cx="8604250" cy="5788027"/>
        </p:xfrm>
        <a:graphic>
          <a:graphicData uri="http://schemas.openxmlformats.org/drawingml/2006/table">
            <a:tbl>
              <a:tblPr/>
              <a:tblGrid>
                <a:gridCol w="547688"/>
                <a:gridCol w="52387"/>
                <a:gridCol w="298450"/>
                <a:gridCol w="52388"/>
                <a:gridCol w="438150"/>
                <a:gridCol w="120650"/>
                <a:gridCol w="296862"/>
                <a:gridCol w="300038"/>
                <a:gridCol w="808037"/>
                <a:gridCol w="795338"/>
                <a:gridCol w="1781175"/>
                <a:gridCol w="1784350"/>
                <a:gridCol w="52387"/>
                <a:gridCol w="558800"/>
                <a:gridCol w="717550"/>
              </a:tblGrid>
              <a:tr h="320675">
                <a:tc gridSpan="4">
                  <a:txBody>
                    <a:bodyPr/>
                    <a:lstStyle>
                      <a:lvl1pPr indent="762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76200" algn="r"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tx1"/>
                          </a:solidFill>
                          <a:effectLst/>
                          <a:latin typeface="Times New Roman" pitchFamily="18" charset="0"/>
                          <a:ea typeface="標楷體" pitchFamily="65" charset="-120"/>
                        </a:rPr>
                        <a:t>就讀國中：</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lvl1pPr indent="7938"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400" b="0" i="0" u="none" strike="noStrike" cap="none" normalizeH="0" baseline="0">
                          <a:ln>
                            <a:noFill/>
                          </a:ln>
                          <a:solidFill>
                            <a:srgbClr val="0000FF"/>
                          </a:solidFill>
                          <a:effectLst/>
                          <a:latin typeface="Times New Roman" pitchFamily="18" charset="0"/>
                          <a:ea typeface="標楷體" pitchFamily="65" charset="-120"/>
                        </a:rPr>
                        <a:t>後龍國中</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400" b="0" i="0" u="none" strike="noStrike" cap="none" normalizeH="0" baseline="0">
                          <a:ln>
                            <a:noFill/>
                          </a:ln>
                          <a:solidFill>
                            <a:schemeClr val="tx1"/>
                          </a:solidFill>
                          <a:effectLst/>
                          <a:latin typeface="Times New Roman" pitchFamily="18" charset="0"/>
                          <a:ea typeface="標楷體" pitchFamily="65" charset="-120"/>
                        </a:rPr>
                        <a:t> </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tx1"/>
                          </a:solidFill>
                          <a:effectLst/>
                          <a:latin typeface="Times New Roman" pitchFamily="18" charset="0"/>
                          <a:ea typeface="標楷體" pitchFamily="65" charset="-120"/>
                        </a:rPr>
                        <a:t>就讀國中代碼：</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a:noFill/>
                    </a:lnB>
                    <a:lnTlToBr>
                      <a:noFill/>
                    </a:lnTlToBr>
                    <a:lnBlToTr>
                      <a:noFill/>
                    </a:lnBlToTr>
                    <a:noFill/>
                  </a:tcPr>
                </a:tc>
                <a:tc gridSpan="3">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054525</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r h="173038">
                <a:tc gridSpan="2">
                  <a:txBody>
                    <a:bodyPr/>
                    <a:lstStyle>
                      <a:lvl1pPr indent="7938"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tx1"/>
                          </a:solidFill>
                          <a:effectLst/>
                          <a:latin typeface="Times New Roman" pitchFamily="18" charset="0"/>
                          <a:ea typeface="標楷體" pitchFamily="65" charset="-120"/>
                        </a:rPr>
                        <a:t>班級：</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9</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tx1"/>
                          </a:solidFill>
                          <a:effectLst/>
                          <a:latin typeface="Times New Roman" pitchFamily="18" charset="0"/>
                          <a:ea typeface="標楷體" pitchFamily="65" charset="-120"/>
                        </a:rPr>
                        <a:t>年</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3</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tx1"/>
                          </a:solidFill>
                          <a:effectLst/>
                          <a:latin typeface="Times New Roman" pitchFamily="18" charset="0"/>
                          <a:ea typeface="標楷體" pitchFamily="65" charset="-120"/>
                        </a:rPr>
                        <a:t>班</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400" b="1" i="0" u="none" strike="noStrike" cap="none" normalizeH="0" baseline="0">
                          <a:ln>
                            <a:noFill/>
                          </a:ln>
                          <a:solidFill>
                            <a:schemeClr val="tx1"/>
                          </a:solidFill>
                          <a:effectLst/>
                          <a:latin typeface="Times New Roman" pitchFamily="18" charset="0"/>
                          <a:ea typeface="標楷體" pitchFamily="65" charset="-120"/>
                        </a:rPr>
                        <a:t> </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marL="85725"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tx1"/>
                          </a:solidFill>
                          <a:effectLst/>
                          <a:latin typeface="Times New Roman" pitchFamily="18" charset="0"/>
                          <a:ea typeface="標楷體" pitchFamily="65" charset="-120"/>
                        </a:rPr>
                        <a:t>姓名：</a:t>
                      </a:r>
                      <a:r>
                        <a:rPr kumimoji="0" lang="zh-TW" altLang="en-US" sz="1400" b="1" i="0" u="none" strike="noStrike" cap="none" normalizeH="0" baseline="0">
                          <a:ln>
                            <a:noFill/>
                          </a:ln>
                          <a:solidFill>
                            <a:schemeClr val="tx1"/>
                          </a:solidFill>
                          <a:effectLst/>
                          <a:latin typeface="Times New Roman" pitchFamily="18" charset="0"/>
                          <a:ea typeface="標楷體" pitchFamily="65" charset="-120"/>
                        </a:rPr>
                        <a:t> </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400" b="0" i="0" u="none" strike="noStrike" cap="none" normalizeH="0" baseline="0">
                          <a:ln>
                            <a:noFill/>
                          </a:ln>
                          <a:solidFill>
                            <a:srgbClr val="0000FF"/>
                          </a:solidFill>
                          <a:effectLst/>
                          <a:latin typeface="Times New Roman" pitchFamily="18" charset="0"/>
                          <a:ea typeface="標楷體" pitchFamily="65" charset="-120"/>
                        </a:rPr>
                        <a:t>陳筱玲</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tx1"/>
                          </a:solidFill>
                          <a:effectLst/>
                          <a:latin typeface="Times New Roman" pitchFamily="18" charset="0"/>
                          <a:ea typeface="標楷體" pitchFamily="65" charset="-120"/>
                        </a:rPr>
                        <a:t>身分證統一編號：</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A234567890</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a:noFill/>
                    </a:lnL>
                    <a:lnR>
                      <a:noFill/>
                    </a:lnR>
                    <a:lnT>
                      <a:noFill/>
                    </a:lnT>
                    <a:lnB w="28575"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373063">
                <a:tc gridSpan="5">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比序項目</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積分核算說明</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單項積分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比序項目積分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125">
                <a:tc rowSpan="4">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多元學習表現</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競賽</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2019</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年臺灣國際科學展覽會</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電腦科學與資訊工程科</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)3</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等獎</a:t>
                      </a:r>
                      <a:r>
                        <a:rPr kumimoji="0" lang="zh-TW" altLang="en-US"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國際性競賽</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108</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學年度全國學生美術比賽</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國中組</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書法類優等</a:t>
                      </a:r>
                      <a:r>
                        <a:rPr kumimoji="0" lang="zh-TW" altLang="en-US"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全國競賽</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苗栗縣</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108</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學年度學生音樂比賽</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團體</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B</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組</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弦樂合奏特優</a:t>
                      </a:r>
                      <a:r>
                        <a:rPr kumimoji="0" lang="zh-TW" altLang="en-US"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區域及縣市競賽</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a:t>
                      </a:r>
                      <a:endParaRPr kumimoji="0" lang="zh-TW" altLang="zh-TW" sz="1400" b="0" i="0" u="sng" strike="noStrike" cap="none" normalizeH="0" baseline="0">
                        <a:ln>
                          <a:noFill/>
                        </a:ln>
                        <a:solidFill>
                          <a:srgbClr val="0000FF"/>
                        </a:solidFill>
                        <a:effectLst/>
                        <a:latin typeface="Times New Roman" pitchFamily="18" charset="0"/>
                        <a:ea typeface="標楷體" pitchFamily="65"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7</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16</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vMerge="1">
                  <a:txBody>
                    <a:bodyPr/>
                    <a:lstStyle/>
                    <a:p>
                      <a:endParaRPr lang="zh-TW" altLang="en-US"/>
                    </a:p>
                  </a:txBody>
                  <a:tcPr/>
                </a:tc>
                <a:tc gridSpan="4">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服務</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學習</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擔任班級幹部、小老師或社團幹部滿</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2</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學期。</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參加校內服務學習課程及活動，或於校外參加志工服務或社區服務</a:t>
                      </a:r>
                      <a:r>
                        <a:rPr kumimoji="0" lang="zh-TW" altLang="en-US" sz="1400" b="0" i="0" u="none" strike="noStrike" cap="none" normalizeH="0" baseline="0">
                          <a:ln>
                            <a:noFill/>
                          </a:ln>
                          <a:solidFill>
                            <a:schemeClr val="tx1"/>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滿</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24</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小時。</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5</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547688">
                <a:tc vMerge="1">
                  <a:txBody>
                    <a:bodyPr/>
                    <a:lstStyle/>
                    <a:p>
                      <a:endParaRPr lang="zh-TW" altLang="en-US"/>
                    </a:p>
                  </a:txBody>
                  <a:tcPr/>
                </a:tc>
                <a:tc gridSpan="4">
                  <a:txBody>
                    <a:bodyPr/>
                    <a:lstStyle>
                      <a:lvl1pPr marL="34925"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925"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日常生活表現評量</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累計嘉獎</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8</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次，小功</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1</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次，大功</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0</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次，</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警告</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1</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次，小過</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0</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次，大過</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0</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次。</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4</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47712">
                <a:tc vMerge="1">
                  <a:txBody>
                    <a:bodyPr/>
                    <a:lstStyle/>
                    <a:p>
                      <a:endParaRPr lang="zh-TW" altLang="en-US"/>
                    </a:p>
                  </a:txBody>
                  <a:tcPr/>
                </a:tc>
                <a:tc gridSpan="4">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體適能</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肌耐力</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達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門檻標準</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柔軟度</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達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門檻標準</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瞬發力</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未達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門檻標準</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心肺耐力</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達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門檻標準</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6</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400050">
                <a:tc gridSpan="5">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技藝優良</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技藝教育課程平均總成績</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92</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3</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3</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gridSpan="5">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弱勢身分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具</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中低收入戶子女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身分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2</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2</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gridSpan="5">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均衡學習</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健康與體育</a:t>
                      </a:r>
                      <a:r>
                        <a:rPr kumimoji="0" lang="en-US" altLang="zh-TW" sz="1400" b="0" i="0" u="none" strike="noStrike" cap="none" normalizeH="0" baseline="0">
                          <a:ln>
                            <a:noFill/>
                          </a:ln>
                          <a:solidFill>
                            <a:schemeClr val="tx1"/>
                          </a:solidFill>
                          <a:effectLst/>
                          <a:latin typeface="Times New Roman" pitchFamily="18" charset="0"/>
                          <a:ea typeface="標楷體" pitchFamily="65" charset="-120"/>
                        </a:rPr>
                        <a:t>5</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學期平均成績</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90</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藝術與人文</a:t>
                      </a:r>
                      <a:r>
                        <a:rPr kumimoji="0" lang="en-US" altLang="zh-TW" sz="1400" b="0" i="0" u="none" strike="noStrike" cap="none" normalizeH="0" baseline="0">
                          <a:ln>
                            <a:noFill/>
                          </a:ln>
                          <a:solidFill>
                            <a:schemeClr val="tx1"/>
                          </a:solidFill>
                          <a:effectLst/>
                          <a:latin typeface="Times New Roman" pitchFamily="18" charset="0"/>
                          <a:ea typeface="標楷體" pitchFamily="65" charset="-120"/>
                        </a:rPr>
                        <a:t>5</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學期平均成績</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88</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綜合活動</a:t>
                      </a:r>
                      <a:r>
                        <a:rPr kumimoji="0" lang="en-US" altLang="zh-TW" sz="1400" b="0" i="0" u="none" strike="noStrike" cap="none" normalizeH="0" baseline="0">
                          <a:ln>
                            <a:noFill/>
                          </a:ln>
                          <a:solidFill>
                            <a:schemeClr val="tx1"/>
                          </a:solidFill>
                          <a:effectLst/>
                          <a:latin typeface="Times New Roman" pitchFamily="18" charset="0"/>
                          <a:ea typeface="標楷體" pitchFamily="65" charset="-120"/>
                        </a:rPr>
                        <a:t>5</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學期平均成績</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en-US" altLang="zh-TW" sz="1400" b="0" i="0" u="sng" strike="noStrike" cap="none" normalizeH="0" baseline="0">
                          <a:ln>
                            <a:noFill/>
                          </a:ln>
                          <a:solidFill>
                            <a:srgbClr val="0000FF"/>
                          </a:solidFill>
                          <a:effectLst/>
                          <a:latin typeface="Times New Roman" pitchFamily="18" charset="0"/>
                          <a:ea typeface="標楷體" pitchFamily="65" charset="-120"/>
                        </a:rPr>
                        <a:t>75</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分</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6</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6</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2474">
                <a:tc gridSpan="5">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適性輔導</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國中學生生涯輔導紀錄手冊「生涯發展規劃書」中</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家長意見</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勾選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五專</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導師意見</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勾選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五專</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輔導教師意見</a:t>
                      </a:r>
                      <a:r>
                        <a:rPr kumimoji="0" lang="zh-TW" altLang="zh-TW" sz="1400" b="0" i="0" u="sng" strike="noStrike" cap="none" normalizeH="0" baseline="0">
                          <a:ln>
                            <a:noFill/>
                          </a:ln>
                          <a:solidFill>
                            <a:srgbClr val="0000FF"/>
                          </a:solidFill>
                          <a:effectLst/>
                          <a:latin typeface="Times New Roman" pitchFamily="18" charset="0"/>
                          <a:ea typeface="標楷體" pitchFamily="65" charset="-120"/>
                        </a:rPr>
                        <a:t>　勾選　</a:t>
                      </a: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五專</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3</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3</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gridSpan="5">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itchFamily="18" charset="0"/>
                          <a:ea typeface="標楷體" pitchFamily="65" charset="-120"/>
                        </a:rPr>
                        <a:t>合計</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8">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FF0000"/>
                          </a:solidFill>
                          <a:effectLst/>
                          <a:latin typeface="Times New Roman" pitchFamily="18" charset="0"/>
                          <a:ea typeface="標楷體" pitchFamily="65" charset="-120"/>
                        </a:rPr>
                        <a:t> </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FF0000"/>
                          </a:solidFill>
                          <a:effectLst/>
                          <a:latin typeface="Times New Roman" pitchFamily="18" charset="0"/>
                          <a:ea typeface="標楷體" pitchFamily="65" charset="-120"/>
                        </a:rPr>
                        <a:t> </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a:ln>
                            <a:noFill/>
                          </a:ln>
                          <a:solidFill>
                            <a:srgbClr val="0000FF"/>
                          </a:solidFill>
                          <a:effectLst/>
                          <a:latin typeface="Times New Roman" pitchFamily="18" charset="0"/>
                          <a:ea typeface="標楷體" pitchFamily="65" charset="-120"/>
                        </a:rPr>
                        <a:t>30</a:t>
                      </a:r>
                      <a:endParaRPr kumimoji="0" lang="zh-TW" altLang="zh-TW" sz="1400" b="0" i="0" u="none" strike="noStrike" cap="none" normalizeH="0" baseline="0">
                        <a:ln>
                          <a:noFill/>
                        </a:ln>
                        <a:solidFill>
                          <a:schemeClr val="tx1"/>
                        </a:solidFill>
                        <a:effectLst/>
                        <a:latin typeface="Times New Roman" pitchFamily="18" charset="0"/>
                        <a:ea typeface="新細明體" pitchFamily="18" charset="-120"/>
                      </a:endParaRPr>
                    </a:p>
                  </a:txBody>
                  <a:tcPr marL="12771" marR="12771"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defRPr/>
            </a:pPr>
            <a:r>
              <a:rPr lang="zh-TW" altLang="en-US" sz="2800" b="1">
                <a:solidFill>
                  <a:schemeClr val="tx1"/>
                </a:solidFill>
                <a:effectLst>
                  <a:outerShdw blurRad="38100" dist="38100" dir="2700000" algn="tl">
                    <a:srgbClr val="C0C0C0"/>
                  </a:outerShdw>
                </a:effectLst>
                <a:ea typeface="標楷體" pitchFamily="65" charset="-120"/>
              </a:rPr>
              <a:t>積分證明單填寫注意事項</a:t>
            </a:r>
            <a:endParaRPr lang="zh-TW" altLang="en-US" sz="2800">
              <a:solidFill>
                <a:schemeClr val="tx1"/>
              </a:solidFill>
              <a:effectLst>
                <a:outerShdw blurRad="38100" dist="38100" dir="2700000" algn="tl">
                  <a:srgbClr val="C0C0C0"/>
                </a:outerShdw>
              </a:effectLst>
              <a:ea typeface="標楷體" pitchFamily="65" charset="-120"/>
            </a:endParaRPr>
          </a:p>
        </p:txBody>
      </p:sp>
      <p:sp>
        <p:nvSpPr>
          <p:cNvPr id="33795" name="標題 1"/>
          <p:cNvSpPr txBox="1">
            <a:spLocks/>
          </p:cNvSpPr>
          <p:nvPr/>
        </p:nvSpPr>
        <p:spPr bwMode="auto">
          <a:xfrm>
            <a:off x="250825" y="930275"/>
            <a:ext cx="86423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000" bIns="10800"/>
          <a:lstStyle>
            <a:lvl1pPr marL="457200" indent="-4572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35000"/>
              </a:spcBef>
              <a:buFont typeface="Arial" charset="0"/>
              <a:buChar char="•"/>
            </a:pPr>
            <a:r>
              <a:rPr kumimoji="0" lang="zh-TW" altLang="en-US" sz="2200">
                <a:latin typeface="標楷體" pitchFamily="65" charset="-120"/>
                <a:ea typeface="標楷體" pitchFamily="65" charset="-120"/>
              </a:rPr>
              <a:t>競賽項目請依下列格式填寫，毋須再附其他證明：</a:t>
            </a:r>
          </a:p>
          <a:p>
            <a:pPr lvl="1" eaLnBrk="1" hangingPunct="1">
              <a:lnSpc>
                <a:spcPct val="150000"/>
              </a:lnSpc>
              <a:spcBef>
                <a:spcPct val="10000"/>
              </a:spcBef>
            </a:pPr>
            <a:r>
              <a:rPr kumimoji="0" lang="zh-TW" altLang="en-US" sz="1600"/>
              <a:t>   </a:t>
            </a:r>
            <a:r>
              <a:rPr kumimoji="0" lang="zh-TW" altLang="en-US" b="1">
                <a:ea typeface="標楷體" pitchFamily="65" charset="-120"/>
              </a:rPr>
              <a:t>競賽於積分證明單填格式：</a:t>
            </a:r>
          </a:p>
          <a:p>
            <a:pPr lvl="1" eaLnBrk="1" hangingPunct="1">
              <a:lnSpc>
                <a:spcPct val="120000"/>
              </a:lnSpc>
              <a:spcBef>
                <a:spcPct val="20000"/>
              </a:spcBef>
            </a:pPr>
            <a:r>
              <a:rPr kumimoji="0" lang="zh-TW" altLang="en-US" sz="1600"/>
              <a:t>      </a:t>
            </a:r>
            <a:r>
              <a:rPr kumimoji="0" lang="zh-TW" altLang="en-US" sz="1600">
                <a:solidFill>
                  <a:srgbClr val="0000FF"/>
                </a:solidFill>
                <a:latin typeface="標楷體" pitchFamily="65" charset="-120"/>
                <a:ea typeface="標楷體" pitchFamily="65" charset="-120"/>
              </a:rPr>
              <a:t>比賽年度</a:t>
            </a:r>
            <a:r>
              <a:rPr kumimoji="0" lang="zh-TW" altLang="en-US" sz="1600">
                <a:latin typeface="標楷體" pitchFamily="65" charset="-120"/>
                <a:ea typeface="標楷體" pitchFamily="65" charset="-120"/>
              </a:rPr>
              <a:t>－</a:t>
            </a:r>
            <a:r>
              <a:rPr kumimoji="0" lang="zh-TW" altLang="en-US" sz="1600">
                <a:solidFill>
                  <a:srgbClr val="009900"/>
                </a:solidFill>
                <a:latin typeface="標楷體" pitchFamily="65" charset="-120"/>
                <a:ea typeface="標楷體" pitchFamily="65" charset="-120"/>
              </a:rPr>
              <a:t>全比賽名稱項目</a:t>
            </a:r>
            <a:r>
              <a:rPr kumimoji="0" lang="en-US" altLang="zh-TW" sz="1600">
                <a:solidFill>
                  <a:srgbClr val="009900"/>
                </a:solidFill>
                <a:latin typeface="標楷體" pitchFamily="65" charset="-120"/>
                <a:ea typeface="標楷體" pitchFamily="65" charset="-120"/>
              </a:rPr>
              <a:t>(</a:t>
            </a:r>
            <a:r>
              <a:rPr kumimoji="0" lang="zh-TW" altLang="en-US" sz="1600">
                <a:solidFill>
                  <a:srgbClr val="009900"/>
                </a:solidFill>
                <a:latin typeface="標楷體" pitchFamily="65" charset="-120"/>
                <a:ea typeface="標楷體" pitchFamily="65" charset="-120"/>
              </a:rPr>
              <a:t>組別</a:t>
            </a:r>
            <a:r>
              <a:rPr kumimoji="0" lang="en-US" altLang="zh-TW" sz="1600">
                <a:solidFill>
                  <a:srgbClr val="009900"/>
                </a:solidFill>
                <a:latin typeface="標楷體" pitchFamily="65" charset="-120"/>
                <a:ea typeface="標楷體" pitchFamily="65" charset="-120"/>
              </a:rPr>
              <a:t>)</a:t>
            </a:r>
            <a:r>
              <a:rPr kumimoji="0" lang="en-US" altLang="zh-TW" sz="1600">
                <a:latin typeface="標楷體" pitchFamily="65" charset="-120"/>
                <a:ea typeface="標楷體" pitchFamily="65" charset="-120"/>
              </a:rPr>
              <a:t> </a:t>
            </a:r>
            <a:r>
              <a:rPr kumimoji="0" lang="zh-TW" altLang="en-US" sz="1600">
                <a:latin typeface="標楷體" pitchFamily="65" charset="-120"/>
                <a:ea typeface="標楷體" pitchFamily="65" charset="-120"/>
              </a:rPr>
              <a:t>－</a:t>
            </a:r>
            <a:r>
              <a:rPr kumimoji="0" lang="zh-TW" altLang="en-US" sz="1600">
                <a:solidFill>
                  <a:srgbClr val="660033"/>
                </a:solidFill>
                <a:latin typeface="標楷體" pitchFamily="65" charset="-120"/>
                <a:ea typeface="標楷體" pitchFamily="65" charset="-120"/>
              </a:rPr>
              <a:t>比賽成績等第</a:t>
            </a:r>
            <a:r>
              <a:rPr kumimoji="0" lang="zh-TW" altLang="en-US" sz="1600">
                <a:latin typeface="標楷體" pitchFamily="65" charset="-120"/>
                <a:ea typeface="標楷體" pitchFamily="65" charset="-120"/>
              </a:rPr>
              <a:t>－</a:t>
            </a:r>
            <a:r>
              <a:rPr kumimoji="0" lang="en-US" altLang="zh-TW" sz="1600">
                <a:solidFill>
                  <a:srgbClr val="FF6600"/>
                </a:solidFill>
                <a:latin typeface="標楷體" pitchFamily="65" charset="-120"/>
                <a:ea typeface="標楷體" pitchFamily="65" charset="-120"/>
              </a:rPr>
              <a:t>(</a:t>
            </a:r>
            <a:r>
              <a:rPr kumimoji="0" lang="zh-TW" altLang="en-US" sz="1600">
                <a:solidFill>
                  <a:srgbClr val="FF6600"/>
                </a:solidFill>
                <a:latin typeface="標楷體" pitchFamily="65" charset="-120"/>
                <a:ea typeface="標楷體" pitchFamily="65" charset="-120"/>
              </a:rPr>
              <a:t>比要時註明全國或縣市級</a:t>
            </a:r>
            <a:r>
              <a:rPr kumimoji="0" lang="en-US" altLang="zh-TW" sz="1600">
                <a:solidFill>
                  <a:srgbClr val="FF6600"/>
                </a:solidFill>
                <a:latin typeface="標楷體" pitchFamily="65" charset="-120"/>
                <a:ea typeface="標楷體" pitchFamily="65" charset="-120"/>
              </a:rPr>
              <a:t>)</a:t>
            </a:r>
          </a:p>
          <a:p>
            <a:pPr lvl="1" eaLnBrk="1" hangingPunct="1">
              <a:lnSpc>
                <a:spcPct val="150000"/>
              </a:lnSpc>
              <a:spcBef>
                <a:spcPct val="10000"/>
              </a:spcBef>
            </a:pPr>
            <a:r>
              <a:rPr kumimoji="0" lang="en-US" altLang="zh-TW" sz="1600">
                <a:solidFill>
                  <a:srgbClr val="FF6600"/>
                </a:solidFill>
              </a:rPr>
              <a:t>   </a:t>
            </a:r>
            <a:r>
              <a:rPr kumimoji="0" lang="zh-TW" altLang="en-US" b="1">
                <a:ea typeface="標楷體" pitchFamily="65" charset="-120"/>
              </a:rPr>
              <a:t>範例：</a:t>
            </a:r>
          </a:p>
          <a:p>
            <a:pPr lvl="1" eaLnBrk="1" hangingPunct="1">
              <a:lnSpc>
                <a:spcPct val="120000"/>
              </a:lnSpc>
              <a:spcBef>
                <a:spcPct val="20000"/>
              </a:spcBef>
            </a:pPr>
            <a:r>
              <a:rPr kumimoji="0" lang="en-US" altLang="zh-TW" sz="1600">
                <a:solidFill>
                  <a:srgbClr val="0000FF"/>
                </a:solidFill>
                <a:latin typeface="標楷體" pitchFamily="65" charset="-120"/>
                <a:ea typeface="標楷體" pitchFamily="65" charset="-120"/>
              </a:rPr>
              <a:t>	108</a:t>
            </a:r>
            <a:r>
              <a:rPr kumimoji="0" lang="zh-TW" altLang="en-US" sz="1600">
                <a:solidFill>
                  <a:srgbClr val="0000FF"/>
                </a:solidFill>
                <a:latin typeface="標楷體" pitchFamily="65" charset="-120"/>
                <a:ea typeface="標楷體" pitchFamily="65" charset="-120"/>
              </a:rPr>
              <a:t>學年度 </a:t>
            </a:r>
            <a:r>
              <a:rPr kumimoji="0" lang="zh-TW" altLang="en-US" sz="1600">
                <a:solidFill>
                  <a:srgbClr val="009900"/>
                </a:solidFill>
                <a:latin typeface="標楷體" pitchFamily="65" charset="-120"/>
                <a:ea typeface="標楷體" pitchFamily="65" charset="-120"/>
              </a:rPr>
              <a:t>全國學生美術比賽（國中組）書法類</a:t>
            </a:r>
            <a:r>
              <a:rPr kumimoji="0" lang="zh-TW" altLang="en-US" sz="1600">
                <a:solidFill>
                  <a:srgbClr val="0000FF"/>
                </a:solidFill>
                <a:latin typeface="標楷體" pitchFamily="65" charset="-120"/>
                <a:ea typeface="標楷體" pitchFamily="65" charset="-120"/>
              </a:rPr>
              <a:t>  </a:t>
            </a:r>
            <a:r>
              <a:rPr kumimoji="0" lang="zh-TW" altLang="en-US" sz="1600">
                <a:solidFill>
                  <a:srgbClr val="660033"/>
                </a:solidFill>
                <a:latin typeface="標楷體" pitchFamily="65" charset="-120"/>
                <a:ea typeface="標楷體" pitchFamily="65" charset="-120"/>
              </a:rPr>
              <a:t>優等</a:t>
            </a:r>
            <a:r>
              <a:rPr kumimoji="0" lang="zh-TW" altLang="en-US" sz="1600">
                <a:solidFill>
                  <a:srgbClr val="0000FF"/>
                </a:solidFill>
                <a:latin typeface="標楷體" pitchFamily="65" charset="-120"/>
                <a:ea typeface="標楷體" pitchFamily="65" charset="-120"/>
              </a:rPr>
              <a:t> </a:t>
            </a:r>
            <a:r>
              <a:rPr kumimoji="0" lang="zh-TW" altLang="en-US" sz="1600">
                <a:solidFill>
                  <a:srgbClr val="FF6600"/>
                </a:solidFill>
                <a:latin typeface="標楷體" pitchFamily="65" charset="-120"/>
                <a:ea typeface="標楷體" pitchFamily="65" charset="-120"/>
              </a:rPr>
              <a:t>（縣市區域競賽）</a:t>
            </a:r>
          </a:p>
          <a:p>
            <a:pPr lvl="1" eaLnBrk="1" hangingPunct="1">
              <a:lnSpc>
                <a:spcPct val="120000"/>
              </a:lnSpc>
              <a:spcBef>
                <a:spcPct val="20000"/>
              </a:spcBef>
            </a:pPr>
            <a:r>
              <a:rPr kumimoji="0" lang="en-US" altLang="zh-TW" sz="1600">
                <a:solidFill>
                  <a:srgbClr val="0000FF"/>
                </a:solidFill>
                <a:latin typeface="標楷體" pitchFamily="65" charset="-120"/>
                <a:ea typeface="標楷體" pitchFamily="65" charset="-120"/>
              </a:rPr>
              <a:t>	107</a:t>
            </a:r>
            <a:r>
              <a:rPr kumimoji="0" lang="zh-TW" altLang="en-US" sz="1600">
                <a:solidFill>
                  <a:srgbClr val="0000FF"/>
                </a:solidFill>
                <a:latin typeface="標楷體" pitchFamily="65" charset="-120"/>
                <a:ea typeface="標楷體" pitchFamily="65" charset="-120"/>
              </a:rPr>
              <a:t>學年度 </a:t>
            </a:r>
            <a:r>
              <a:rPr kumimoji="0" lang="zh-TW" altLang="en-US" sz="1600">
                <a:solidFill>
                  <a:srgbClr val="009900"/>
                </a:solidFill>
                <a:latin typeface="標楷體" pitchFamily="65" charset="-120"/>
                <a:ea typeface="標楷體" pitchFamily="65" charset="-120"/>
              </a:rPr>
              <a:t>全國舞蹈比賽（國中</a:t>
            </a:r>
            <a:r>
              <a:rPr kumimoji="0" lang="zh-TW" altLang="en-US" sz="1600" b="1">
                <a:solidFill>
                  <a:srgbClr val="009900"/>
                </a:solidFill>
                <a:latin typeface="標楷體" pitchFamily="65" charset="-120"/>
                <a:ea typeface="標楷體" pitchFamily="65" charset="-120"/>
              </a:rPr>
              <a:t>團體</a:t>
            </a:r>
            <a:r>
              <a:rPr kumimoji="0" lang="zh-TW" altLang="en-US" sz="1600">
                <a:solidFill>
                  <a:srgbClr val="009900"/>
                </a:solidFill>
                <a:latin typeface="標楷體" pitchFamily="65" charset="-120"/>
                <a:ea typeface="標楷體" pitchFamily="65" charset="-120"/>
              </a:rPr>
              <a:t>組）</a:t>
            </a:r>
            <a:r>
              <a:rPr kumimoji="0" lang="zh-TW" altLang="en-US" sz="1600">
                <a:solidFill>
                  <a:srgbClr val="0000FF"/>
                </a:solidFill>
                <a:latin typeface="標楷體" pitchFamily="65" charset="-120"/>
                <a:ea typeface="標楷體" pitchFamily="65" charset="-120"/>
              </a:rPr>
              <a:t> </a:t>
            </a:r>
            <a:r>
              <a:rPr kumimoji="0" lang="zh-TW" altLang="en-US" sz="1600">
                <a:solidFill>
                  <a:srgbClr val="660033"/>
                </a:solidFill>
                <a:latin typeface="標楷體" pitchFamily="65" charset="-120"/>
                <a:ea typeface="標楷體" pitchFamily="65" charset="-120"/>
              </a:rPr>
              <a:t>優等</a:t>
            </a:r>
            <a:r>
              <a:rPr kumimoji="0" lang="zh-TW" altLang="en-US" sz="1600">
                <a:solidFill>
                  <a:srgbClr val="0000FF"/>
                </a:solidFill>
                <a:latin typeface="標楷體" pitchFamily="65" charset="-120"/>
                <a:ea typeface="標楷體" pitchFamily="65" charset="-120"/>
              </a:rPr>
              <a:t> </a:t>
            </a:r>
            <a:r>
              <a:rPr kumimoji="0" lang="zh-TW" altLang="en-US" sz="1600">
                <a:solidFill>
                  <a:srgbClr val="FF6600"/>
                </a:solidFill>
                <a:latin typeface="標楷體" pitchFamily="65" charset="-120"/>
                <a:ea typeface="標楷體" pitchFamily="65" charset="-120"/>
              </a:rPr>
              <a:t>（全國競賽）</a:t>
            </a:r>
            <a:endParaRPr kumimoji="0" lang="en-US" altLang="zh-TW" sz="1600">
              <a:solidFill>
                <a:srgbClr val="FF6600"/>
              </a:solidFill>
              <a:latin typeface="標楷體" pitchFamily="65" charset="-120"/>
              <a:ea typeface="標楷體" pitchFamily="65" charset="-120"/>
            </a:endParaRPr>
          </a:p>
          <a:p>
            <a:pPr>
              <a:spcBef>
                <a:spcPct val="35000"/>
              </a:spcBef>
              <a:buFont typeface="Arial" charset="0"/>
              <a:buChar char="•"/>
            </a:pPr>
            <a:r>
              <a:rPr kumimoji="0" lang="zh-TW" altLang="en-US" sz="2200">
                <a:latin typeface="標楷體" pitchFamily="65" charset="-120"/>
                <a:ea typeface="標楷體" pitchFamily="65" charset="-120"/>
              </a:rPr>
              <a:t>競賽積分採計原則說明：</a:t>
            </a:r>
          </a:p>
          <a:p>
            <a:pPr lvl="1">
              <a:lnSpc>
                <a:spcPct val="150000"/>
              </a:lnSpc>
              <a:spcBef>
                <a:spcPct val="10000"/>
              </a:spcBef>
              <a:buFont typeface="Arial" charset="0"/>
              <a:buChar char="•"/>
            </a:pPr>
            <a:r>
              <a:rPr kumimoji="0" lang="zh-TW" altLang="en-US" sz="1600">
                <a:latin typeface="標楷體" pitchFamily="65" charset="-120"/>
                <a:ea typeface="標楷體" pitchFamily="65" charset="-120"/>
              </a:rPr>
              <a:t>競賽成績若非名次，原則上特優比照第一名、優等比照第二名，甲等比照第三名；若該項比賽最優成績為優等，請於積分證明單上加註說明為第一名，例如：</a:t>
            </a:r>
            <a:br>
              <a:rPr kumimoji="0" lang="zh-TW" altLang="en-US" sz="1600">
                <a:latin typeface="標楷體" pitchFamily="65" charset="-120"/>
                <a:ea typeface="標楷體" pitchFamily="65" charset="-120"/>
              </a:rPr>
            </a:br>
            <a:r>
              <a:rPr kumimoji="0" lang="en-US" altLang="zh-TW" sz="1600">
                <a:solidFill>
                  <a:srgbClr val="0000FF"/>
                </a:solidFill>
                <a:latin typeface="標楷體" pitchFamily="65" charset="-120"/>
                <a:ea typeface="標楷體" pitchFamily="65" charset="-120"/>
              </a:rPr>
              <a:t>107</a:t>
            </a:r>
            <a:r>
              <a:rPr kumimoji="0" lang="zh-TW" altLang="en-US" sz="1600">
                <a:solidFill>
                  <a:srgbClr val="0000FF"/>
                </a:solidFill>
                <a:latin typeface="標楷體" pitchFamily="65" charset="-120"/>
                <a:ea typeface="標楷體" pitchFamily="65" charset="-120"/>
              </a:rPr>
              <a:t>學年度 </a:t>
            </a:r>
            <a:r>
              <a:rPr kumimoji="0" lang="zh-TW" altLang="en-US" sz="1600">
                <a:solidFill>
                  <a:srgbClr val="009900"/>
                </a:solidFill>
                <a:latin typeface="標楷體" pitchFamily="65" charset="-120"/>
                <a:ea typeface="標楷體" pitchFamily="65" charset="-120"/>
              </a:rPr>
              <a:t>苗栗縣機器人大賽</a:t>
            </a:r>
            <a:r>
              <a:rPr kumimoji="0" lang="zh-TW" altLang="en-US" sz="1600">
                <a:solidFill>
                  <a:srgbClr val="0000FF"/>
                </a:solidFill>
                <a:latin typeface="標楷體" pitchFamily="65" charset="-120"/>
                <a:ea typeface="標楷體" pitchFamily="65" charset="-120"/>
              </a:rPr>
              <a:t> </a:t>
            </a:r>
            <a:r>
              <a:rPr kumimoji="0" lang="zh-TW" altLang="en-US" sz="1600">
                <a:solidFill>
                  <a:srgbClr val="660033"/>
                </a:solidFill>
                <a:latin typeface="標楷體" pitchFamily="65" charset="-120"/>
                <a:ea typeface="標楷體" pitchFamily="65" charset="-120"/>
              </a:rPr>
              <a:t>優等</a:t>
            </a:r>
            <a:r>
              <a:rPr kumimoji="0" lang="en-US" altLang="zh-TW" sz="1600">
                <a:solidFill>
                  <a:srgbClr val="660033"/>
                </a:solidFill>
                <a:latin typeface="標楷體" pitchFamily="65" charset="-120"/>
                <a:ea typeface="標楷體" pitchFamily="65" charset="-120"/>
              </a:rPr>
              <a:t>(</a:t>
            </a:r>
            <a:r>
              <a:rPr kumimoji="0" lang="zh-TW" altLang="en-US" sz="1600">
                <a:solidFill>
                  <a:srgbClr val="660033"/>
                </a:solidFill>
                <a:latin typeface="標楷體" pitchFamily="65" charset="-120"/>
                <a:ea typeface="標楷體" pitchFamily="65" charset="-120"/>
              </a:rPr>
              <a:t>第一名</a:t>
            </a:r>
            <a:r>
              <a:rPr kumimoji="0" lang="en-US" altLang="zh-TW" sz="1600">
                <a:solidFill>
                  <a:srgbClr val="660033"/>
                </a:solidFill>
                <a:latin typeface="標楷體" pitchFamily="65" charset="-120"/>
                <a:ea typeface="標楷體" pitchFamily="65" charset="-120"/>
              </a:rPr>
              <a:t>)</a:t>
            </a:r>
            <a:r>
              <a:rPr kumimoji="0" lang="en-US" altLang="zh-TW" sz="1600">
                <a:solidFill>
                  <a:srgbClr val="0000FF"/>
                </a:solidFill>
                <a:latin typeface="標楷體" pitchFamily="65" charset="-120"/>
                <a:ea typeface="標楷體" pitchFamily="65" charset="-120"/>
              </a:rPr>
              <a:t> </a:t>
            </a:r>
            <a:r>
              <a:rPr kumimoji="0" lang="zh-TW" altLang="en-US" sz="1600">
                <a:solidFill>
                  <a:srgbClr val="FF6600"/>
                </a:solidFill>
                <a:latin typeface="標楷體" pitchFamily="65" charset="-120"/>
                <a:ea typeface="標楷體" pitchFamily="65" charset="-120"/>
              </a:rPr>
              <a:t>（縣市區域競賽）</a:t>
            </a:r>
          </a:p>
          <a:p>
            <a:pPr lvl="1">
              <a:lnSpc>
                <a:spcPct val="150000"/>
              </a:lnSpc>
              <a:spcBef>
                <a:spcPct val="10000"/>
              </a:spcBef>
              <a:buFont typeface="Arial" charset="0"/>
              <a:buChar char="•"/>
            </a:pPr>
            <a:r>
              <a:rPr kumimoji="0" lang="zh-TW" altLang="en-US" sz="1600">
                <a:latin typeface="標楷體" pitchFamily="65" charset="-120"/>
                <a:ea typeface="標楷體" pitchFamily="65" charset="-120"/>
              </a:rPr>
              <a:t>競賽名稱為合唱、合奏等，原則上認定為團體組，若未達四人請註明，例如：</a:t>
            </a:r>
            <a:br>
              <a:rPr kumimoji="0" lang="zh-TW" altLang="en-US" sz="1600">
                <a:latin typeface="標楷體" pitchFamily="65" charset="-120"/>
                <a:ea typeface="標楷體" pitchFamily="65" charset="-120"/>
              </a:rPr>
            </a:br>
            <a:r>
              <a:rPr kumimoji="0" lang="en-US" altLang="zh-TW" sz="1600">
                <a:solidFill>
                  <a:srgbClr val="0000FF"/>
                </a:solidFill>
                <a:latin typeface="標楷體" pitchFamily="65" charset="-120"/>
                <a:ea typeface="標楷體" pitchFamily="65" charset="-120"/>
              </a:rPr>
              <a:t>108</a:t>
            </a:r>
            <a:r>
              <a:rPr kumimoji="0" lang="zh-TW" altLang="en-US" sz="1600">
                <a:solidFill>
                  <a:srgbClr val="0000FF"/>
                </a:solidFill>
                <a:latin typeface="標楷體" pitchFamily="65" charset="-120"/>
                <a:ea typeface="標楷體" pitchFamily="65" charset="-120"/>
              </a:rPr>
              <a:t>學年度 </a:t>
            </a:r>
            <a:r>
              <a:rPr kumimoji="0" lang="zh-TW" altLang="en-US" sz="1600">
                <a:solidFill>
                  <a:srgbClr val="009900"/>
                </a:solidFill>
                <a:latin typeface="標楷體" pitchFamily="65" charset="-120"/>
                <a:ea typeface="標楷體" pitchFamily="65" charset="-120"/>
              </a:rPr>
              <a:t>苗栗縣直笛重奏比賽</a:t>
            </a:r>
            <a:r>
              <a:rPr kumimoji="0" lang="en-US" altLang="zh-TW" sz="1600">
                <a:solidFill>
                  <a:srgbClr val="009900"/>
                </a:solidFill>
                <a:latin typeface="標楷體" pitchFamily="65" charset="-120"/>
                <a:ea typeface="標楷體" pitchFamily="65" charset="-120"/>
              </a:rPr>
              <a:t>(</a:t>
            </a:r>
            <a:r>
              <a:rPr kumimoji="0" lang="zh-TW" altLang="en-US" sz="1600">
                <a:solidFill>
                  <a:srgbClr val="009900"/>
                </a:solidFill>
                <a:latin typeface="標楷體" pitchFamily="65" charset="-120"/>
                <a:ea typeface="標楷體" pitchFamily="65" charset="-120"/>
              </a:rPr>
              <a:t>三人</a:t>
            </a:r>
            <a:r>
              <a:rPr kumimoji="0" lang="en-US" altLang="zh-TW" sz="1600">
                <a:solidFill>
                  <a:srgbClr val="009900"/>
                </a:solidFill>
                <a:latin typeface="標楷體" pitchFamily="65" charset="-120"/>
                <a:ea typeface="標楷體" pitchFamily="65" charset="-120"/>
              </a:rPr>
              <a:t>)</a:t>
            </a:r>
            <a:r>
              <a:rPr kumimoji="0" lang="en-US" altLang="zh-TW" sz="1600">
                <a:solidFill>
                  <a:srgbClr val="0000FF"/>
                </a:solidFill>
                <a:latin typeface="標楷體" pitchFamily="65" charset="-120"/>
                <a:ea typeface="標楷體" pitchFamily="65" charset="-120"/>
              </a:rPr>
              <a:t> </a:t>
            </a:r>
            <a:r>
              <a:rPr kumimoji="0" lang="zh-TW" altLang="en-US" sz="1600">
                <a:solidFill>
                  <a:srgbClr val="660033"/>
                </a:solidFill>
                <a:latin typeface="標楷體" pitchFamily="65" charset="-120"/>
                <a:ea typeface="標楷體" pitchFamily="65" charset="-120"/>
              </a:rPr>
              <a:t>優等</a:t>
            </a:r>
            <a:r>
              <a:rPr kumimoji="0" lang="en-US" altLang="zh-TW" sz="1600">
                <a:solidFill>
                  <a:srgbClr val="0000FF"/>
                </a:solidFill>
                <a:latin typeface="標楷體" pitchFamily="65" charset="-120"/>
                <a:ea typeface="標楷體" pitchFamily="65" charset="-120"/>
              </a:rPr>
              <a:t> </a:t>
            </a:r>
            <a:r>
              <a:rPr kumimoji="0" lang="zh-TW" altLang="en-US" sz="1600">
                <a:solidFill>
                  <a:srgbClr val="FF6600"/>
                </a:solidFill>
                <a:latin typeface="標楷體" pitchFamily="65" charset="-120"/>
                <a:ea typeface="標楷體" pitchFamily="65" charset="-120"/>
              </a:rPr>
              <a:t>（縣市區域競賽）</a:t>
            </a:r>
            <a:endParaRPr kumimoji="0" lang="zh-TW" altLang="en-US" sz="1600">
              <a:latin typeface="標楷體" pitchFamily="65" charset="-120"/>
              <a:ea typeface="標楷體" pitchFamily="65" charset="-120"/>
            </a:endParaRPr>
          </a:p>
          <a:p>
            <a:pPr>
              <a:spcBef>
                <a:spcPct val="35000"/>
              </a:spcBef>
              <a:buFont typeface="Arial" charset="0"/>
              <a:buChar char="•"/>
            </a:pPr>
            <a:r>
              <a:rPr kumimoji="0" lang="zh-TW" altLang="en-US" sz="2200">
                <a:latin typeface="標楷體" pitchFamily="65" charset="-120"/>
                <a:ea typeface="標楷體" pitchFamily="65" charset="-120"/>
              </a:rPr>
              <a:t>弱勢身分須提供</a:t>
            </a:r>
            <a:r>
              <a:rPr kumimoji="0" lang="zh-TW" altLang="en-US" sz="2200">
                <a:solidFill>
                  <a:srgbClr val="FF0000"/>
                </a:solidFill>
                <a:latin typeface="標楷體" pitchFamily="65" charset="-120"/>
                <a:ea typeface="標楷體" pitchFamily="65" charset="-120"/>
              </a:rPr>
              <a:t>報名期間</a:t>
            </a:r>
            <a:r>
              <a:rPr kumimoji="0" lang="en-US" altLang="zh-TW" sz="2200">
                <a:solidFill>
                  <a:srgbClr val="FF0000"/>
                </a:solidFill>
                <a:latin typeface="標楷體" pitchFamily="65" charset="-120"/>
                <a:ea typeface="標楷體" pitchFamily="65" charset="-120"/>
              </a:rPr>
              <a:t>(109/6/18~109/7/13)</a:t>
            </a:r>
            <a:r>
              <a:rPr kumimoji="0" lang="zh-TW" altLang="en-US" sz="2200">
                <a:latin typeface="標楷體" pitchFamily="65" charset="-120"/>
                <a:ea typeface="標楷體" pitchFamily="65" charset="-120"/>
              </a:rPr>
              <a:t>有效期限之證明。</a:t>
            </a:r>
          </a:p>
          <a:p>
            <a:pPr>
              <a:spcBef>
                <a:spcPct val="35000"/>
              </a:spcBef>
              <a:buFont typeface="Arial" charset="0"/>
              <a:buChar char="•"/>
            </a:pPr>
            <a:r>
              <a:rPr kumimoji="0" lang="zh-TW" altLang="en-US" sz="2200">
                <a:latin typeface="標楷體" pitchFamily="65" charset="-120"/>
                <a:ea typeface="標楷體" pitchFamily="65" charset="-120"/>
              </a:rPr>
              <a:t>各項自備證明可使用由學校查驗核章之影本。</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defRPr/>
            </a:pPr>
            <a:r>
              <a:rPr lang="zh-TW" altLang="en-US" sz="2800" b="1">
                <a:solidFill>
                  <a:schemeClr val="tx1"/>
                </a:solidFill>
                <a:effectLst>
                  <a:outerShdw blurRad="38100" dist="38100" dir="2700000" algn="tl">
                    <a:srgbClr val="C0C0C0"/>
                  </a:outerShdw>
                </a:effectLst>
                <a:ea typeface="標楷體" pitchFamily="65" charset="-120"/>
              </a:rPr>
              <a:t>超額比序主項目加權權重</a:t>
            </a:r>
          </a:p>
        </p:txBody>
      </p:sp>
      <p:sp>
        <p:nvSpPr>
          <p:cNvPr id="34819" name="文字版面配置區 1"/>
          <p:cNvSpPr>
            <a:spLocks/>
          </p:cNvSpPr>
          <p:nvPr/>
        </p:nvSpPr>
        <p:spPr bwMode="black">
          <a:xfrm>
            <a:off x="323850" y="836613"/>
            <a:ext cx="8280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nSpc>
                <a:spcPct val="130000"/>
              </a:lnSpc>
              <a:spcBef>
                <a:spcPct val="20000"/>
              </a:spcBef>
              <a:buClr>
                <a:srgbClr val="3102A6"/>
              </a:buClr>
              <a:buSzPct val="75000"/>
              <a:buFont typeface="Wingdings" pitchFamily="2" charset="2"/>
              <a:buChar char="n"/>
            </a:pPr>
            <a:r>
              <a:rPr kumimoji="0" lang="zh-TW" altLang="en-US" sz="2800">
                <a:latin typeface="標楷體" pitchFamily="65" charset="-120"/>
                <a:ea typeface="標楷體" pitchFamily="65" charset="-120"/>
              </a:rPr>
              <a:t>招生學校得依學校發展特色及科組特性，加權採計部分項目，加權項目至多得</a:t>
            </a:r>
            <a:r>
              <a:rPr kumimoji="0" lang="zh-TW" altLang="en-US" sz="2800">
                <a:latin typeface="Times New Roman" pitchFamily="18" charset="0"/>
                <a:ea typeface="標楷體" pitchFamily="65" charset="-120"/>
                <a:cs typeface="Times New Roman" pitchFamily="18" charset="0"/>
              </a:rPr>
              <a:t>擇</a:t>
            </a:r>
            <a:r>
              <a:rPr kumimoji="0" lang="en-US" altLang="zh-TW" sz="2800">
                <a:latin typeface="Times New Roman" pitchFamily="18" charset="0"/>
                <a:ea typeface="標楷體" pitchFamily="65" charset="-120"/>
                <a:cs typeface="Times New Roman" pitchFamily="18" charset="0"/>
              </a:rPr>
              <a:t>3</a:t>
            </a:r>
            <a:r>
              <a:rPr kumimoji="0" lang="zh-TW" altLang="en-US" sz="2800">
                <a:latin typeface="Times New Roman" pitchFamily="18" charset="0"/>
                <a:ea typeface="標楷體" pitchFamily="65" charset="-120"/>
                <a:cs typeface="Times New Roman" pitchFamily="18" charset="0"/>
              </a:rPr>
              <a:t>項，其權重可訂為</a:t>
            </a:r>
            <a:r>
              <a:rPr kumimoji="0" lang="en-US" altLang="zh-TW" sz="2800">
                <a:latin typeface="Times New Roman" pitchFamily="18" charset="0"/>
                <a:ea typeface="標楷體" pitchFamily="65" charset="-120"/>
                <a:cs typeface="Times New Roman" pitchFamily="18" charset="0"/>
              </a:rPr>
              <a:t>1.1</a:t>
            </a:r>
            <a:r>
              <a:rPr kumimoji="0" lang="zh-TW" altLang="en-US" sz="2800">
                <a:latin typeface="Times New Roman" pitchFamily="18" charset="0"/>
                <a:ea typeface="標楷體" pitchFamily="65" charset="-120"/>
                <a:cs typeface="Times New Roman" pitchFamily="18" charset="0"/>
              </a:rPr>
              <a:t>、</a:t>
            </a:r>
            <a:r>
              <a:rPr kumimoji="0" lang="en-US" altLang="zh-TW" sz="2800">
                <a:latin typeface="Times New Roman" pitchFamily="18" charset="0"/>
                <a:ea typeface="標楷體" pitchFamily="65" charset="-120"/>
                <a:cs typeface="Times New Roman" pitchFamily="18" charset="0"/>
              </a:rPr>
              <a:t>1.2</a:t>
            </a:r>
            <a:r>
              <a:rPr kumimoji="0" lang="zh-TW" altLang="en-US" sz="2800">
                <a:latin typeface="Times New Roman" pitchFamily="18" charset="0"/>
                <a:ea typeface="標楷體" pitchFamily="65" charset="-120"/>
                <a:cs typeface="Times New Roman" pitchFamily="18" charset="0"/>
              </a:rPr>
              <a:t>、</a:t>
            </a:r>
            <a:r>
              <a:rPr kumimoji="0" lang="en-US" altLang="zh-TW" sz="2800">
                <a:latin typeface="Times New Roman" pitchFamily="18" charset="0"/>
                <a:ea typeface="標楷體" pitchFamily="65" charset="-120"/>
                <a:cs typeface="Times New Roman" pitchFamily="18" charset="0"/>
              </a:rPr>
              <a:t>1.3</a:t>
            </a:r>
            <a:r>
              <a:rPr kumimoji="0" lang="zh-TW" altLang="en-US" sz="2800">
                <a:latin typeface="Times New Roman" pitchFamily="18" charset="0"/>
                <a:ea typeface="標楷體" pitchFamily="65" charset="-120"/>
                <a:cs typeface="Times New Roman" pitchFamily="18" charset="0"/>
              </a:rPr>
              <a:t>、</a:t>
            </a:r>
            <a:r>
              <a:rPr kumimoji="0" lang="en-US" altLang="zh-TW" sz="2800">
                <a:latin typeface="Times New Roman" pitchFamily="18" charset="0"/>
                <a:ea typeface="標楷體" pitchFamily="65" charset="-120"/>
                <a:cs typeface="Times New Roman" pitchFamily="18" charset="0"/>
              </a:rPr>
              <a:t>1.4</a:t>
            </a:r>
            <a:r>
              <a:rPr kumimoji="0" lang="zh-TW" altLang="en-US" sz="2800">
                <a:latin typeface="Times New Roman" pitchFamily="18" charset="0"/>
                <a:ea typeface="標楷體" pitchFamily="65" charset="-120"/>
                <a:cs typeface="Times New Roman" pitchFamily="18" charset="0"/>
              </a:rPr>
              <a:t>、</a:t>
            </a:r>
            <a:r>
              <a:rPr kumimoji="0" lang="en-US" altLang="zh-TW" sz="2800">
                <a:latin typeface="Times New Roman" pitchFamily="18" charset="0"/>
                <a:ea typeface="標楷體" pitchFamily="65" charset="-120"/>
                <a:cs typeface="Times New Roman" pitchFamily="18" charset="0"/>
              </a:rPr>
              <a:t>1.5</a:t>
            </a:r>
            <a:r>
              <a:rPr kumimoji="0" lang="zh-TW" altLang="en-US" sz="2800">
                <a:latin typeface="Times New Roman" pitchFamily="18" charset="0"/>
                <a:ea typeface="標楷體" pitchFamily="65" charset="-120"/>
                <a:cs typeface="Times New Roman" pitchFamily="18" charset="0"/>
              </a:rPr>
              <a:t>，並以</a:t>
            </a:r>
            <a:r>
              <a:rPr kumimoji="0" lang="en-US" altLang="zh-TW" sz="2800">
                <a:latin typeface="Times New Roman" pitchFamily="18" charset="0"/>
                <a:ea typeface="標楷體" pitchFamily="65" charset="-120"/>
                <a:cs typeface="Times New Roman" pitchFamily="18" charset="0"/>
              </a:rPr>
              <a:t>1.5</a:t>
            </a:r>
            <a:r>
              <a:rPr kumimoji="0" lang="zh-TW" altLang="en-US" sz="2800">
                <a:latin typeface="Times New Roman" pitchFamily="18" charset="0"/>
                <a:ea typeface="標楷體" pitchFamily="65" charset="-120"/>
                <a:cs typeface="Times New Roman" pitchFamily="18" charset="0"/>
              </a:rPr>
              <a:t>為上限。</a:t>
            </a:r>
            <a:endParaRPr kumimoji="0" lang="en-US" altLang="zh-TW" sz="2800">
              <a:latin typeface="Times New Roman" pitchFamily="18" charset="0"/>
              <a:ea typeface="標楷體" pitchFamily="65" charset="-120"/>
              <a:cs typeface="Times New Roman" pitchFamily="18" charset="0"/>
            </a:endParaRPr>
          </a:p>
          <a:p>
            <a:pPr>
              <a:lnSpc>
                <a:spcPct val="140000"/>
              </a:lnSpc>
              <a:spcBef>
                <a:spcPct val="20000"/>
              </a:spcBef>
              <a:buClr>
                <a:srgbClr val="3102A6"/>
              </a:buClr>
              <a:buSzPct val="75000"/>
              <a:buFont typeface="Wingdings" pitchFamily="2" charset="2"/>
              <a:buChar char="n"/>
            </a:pPr>
            <a:r>
              <a:rPr kumimoji="0" lang="zh-TW" altLang="en-US" sz="2800">
                <a:latin typeface="Times New Roman" pitchFamily="18" charset="0"/>
                <a:ea typeface="標楷體" pitchFamily="65" charset="-120"/>
                <a:cs typeface="Times New Roman" pitchFamily="18" charset="0"/>
              </a:rPr>
              <a:t>以</a:t>
            </a:r>
            <a:r>
              <a:rPr kumimoji="0" lang="zh-TW" altLang="en-US" sz="2800" b="1">
                <a:latin typeface="Times New Roman" pitchFamily="18" charset="0"/>
                <a:ea typeface="標楷體" pitchFamily="65" charset="-120"/>
                <a:cs typeface="Times New Roman" pitchFamily="18" charset="0"/>
              </a:rPr>
              <a:t>仁德醫護管理專科學校</a:t>
            </a:r>
            <a:r>
              <a:rPr kumimoji="0" lang="zh-TW" altLang="en-US" sz="2800">
                <a:latin typeface="Times New Roman" pitchFamily="18" charset="0"/>
                <a:ea typeface="標楷體" pitchFamily="65" charset="-120"/>
                <a:cs typeface="Times New Roman" pitchFamily="18" charset="0"/>
              </a:rPr>
              <a:t>為例：</a:t>
            </a:r>
            <a:endParaRPr kumimoji="0" lang="en-US" altLang="zh-TW" sz="2800">
              <a:latin typeface="標楷體" pitchFamily="65" charset="-120"/>
              <a:ea typeface="標楷體" pitchFamily="65" charset="-120"/>
            </a:endParaRPr>
          </a:p>
          <a:p>
            <a:pPr lvl="2">
              <a:spcBef>
                <a:spcPct val="20000"/>
              </a:spcBef>
              <a:buClr>
                <a:srgbClr val="14037B"/>
              </a:buClr>
              <a:buSzPct val="35000"/>
              <a:buFont typeface="Wingdings" pitchFamily="2" charset="2"/>
              <a:buNone/>
            </a:pPr>
            <a:endParaRPr kumimoji="0" lang="en-US" altLang="zh-TW" sz="2400">
              <a:latin typeface="標楷體" pitchFamily="65" charset="-120"/>
              <a:ea typeface="標楷體" pitchFamily="65" charset="-120"/>
            </a:endParaRPr>
          </a:p>
        </p:txBody>
      </p:sp>
      <p:graphicFrame>
        <p:nvGraphicFramePr>
          <p:cNvPr id="27706" name="Group 58"/>
          <p:cNvGraphicFramePr>
            <a:graphicFrameLocks noGrp="1"/>
          </p:cNvGraphicFramePr>
          <p:nvPr/>
        </p:nvGraphicFramePr>
        <p:xfrm>
          <a:off x="1258888" y="3357563"/>
          <a:ext cx="6624637" cy="3243258"/>
        </p:xfrm>
        <a:graphic>
          <a:graphicData uri="http://schemas.openxmlformats.org/drawingml/2006/table">
            <a:tbl>
              <a:tblPr/>
              <a:tblGrid>
                <a:gridCol w="1871662"/>
                <a:gridCol w="1728788"/>
                <a:gridCol w="1223962"/>
                <a:gridCol w="1800225"/>
              </a:tblGrid>
              <a:tr h="360362">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a:ln>
                            <a:noFill/>
                          </a:ln>
                          <a:solidFill>
                            <a:srgbClr val="FFFFFF"/>
                          </a:solidFill>
                          <a:effectLst/>
                          <a:latin typeface="標楷體" pitchFamily="65" charset="-120"/>
                          <a:ea typeface="標楷體" pitchFamily="65" charset="-120"/>
                        </a:rPr>
                        <a:t>比序項目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a:ln>
                            <a:noFill/>
                          </a:ln>
                          <a:solidFill>
                            <a:srgbClr val="FFFFFF"/>
                          </a:solidFill>
                          <a:effectLst/>
                          <a:latin typeface="標楷體" pitchFamily="65" charset="-120"/>
                          <a:ea typeface="標楷體" pitchFamily="65" charset="-120"/>
                        </a:rPr>
                        <a:t>原始積分上限</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a:ln>
                            <a:noFill/>
                          </a:ln>
                          <a:solidFill>
                            <a:srgbClr val="FFFFFF"/>
                          </a:solidFill>
                          <a:effectLst/>
                          <a:latin typeface="標楷體" pitchFamily="65" charset="-120"/>
                          <a:ea typeface="標楷體" pitchFamily="65" charset="-120"/>
                        </a:rPr>
                        <a:t>加權權重</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a:ln>
                            <a:noFill/>
                          </a:ln>
                          <a:solidFill>
                            <a:srgbClr val="FFFFFF"/>
                          </a:solidFill>
                          <a:effectLst/>
                          <a:latin typeface="標楷體" pitchFamily="65" charset="-120"/>
                          <a:ea typeface="標楷體" pitchFamily="65" charset="-120"/>
                        </a:rPr>
                        <a:t>加權後積分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60362">
                <a:tc>
                  <a:txBody>
                    <a:bodyPr/>
                    <a:lstStyle>
                      <a:lvl1pPr defTabSz="457200" eaLnBrk="0" hangingPunct="0">
                        <a:spcBef>
                          <a:spcPct val="20000"/>
                        </a:spcBef>
                        <a:buClr>
                          <a:schemeClr val="tx2"/>
                        </a:buClr>
                        <a:buFont typeface="Wingdings" pitchFamily="2" charset="2"/>
                        <a:defRPr sz="2400">
                          <a:solidFill>
                            <a:schemeClr val="tx1"/>
                          </a:solidFill>
                          <a:latin typeface="Arial" charset="0"/>
                        </a:defRPr>
                      </a:lvl1pPr>
                      <a:lvl2pPr marL="742950" indent="-285750" defTabSz="457200" eaLnBrk="0" hangingPunct="0">
                        <a:spcBef>
                          <a:spcPct val="20000"/>
                        </a:spcBef>
                        <a:buClr>
                          <a:schemeClr val="accent1"/>
                        </a:buClr>
                        <a:buFont typeface="Wingdings" pitchFamily="2" charset="2"/>
                        <a:defRPr sz="2200">
                          <a:solidFill>
                            <a:schemeClr val="tx1"/>
                          </a:solidFill>
                          <a:latin typeface="Arial" charset="0"/>
                        </a:defRPr>
                      </a:lvl2pPr>
                      <a:lvl3pPr marL="1143000" indent="-228600" defTabSz="457200" eaLnBrk="0" hangingPunct="0">
                        <a:spcBef>
                          <a:spcPct val="20000"/>
                        </a:spcBef>
                        <a:buClr>
                          <a:schemeClr val="accent2"/>
                        </a:buClr>
                        <a:defRPr sz="2000">
                          <a:solidFill>
                            <a:schemeClr val="tx1"/>
                          </a:solidFill>
                          <a:latin typeface="Arial"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多元學習表現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16</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1.5</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24.00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r>
              <a:tr h="360362">
                <a:tc>
                  <a:txBody>
                    <a:bodyPr/>
                    <a:lstStyle>
                      <a:lvl1pPr defTabSz="457200" eaLnBrk="0" hangingPunct="0">
                        <a:spcBef>
                          <a:spcPct val="20000"/>
                        </a:spcBef>
                        <a:buClr>
                          <a:schemeClr val="tx2"/>
                        </a:buClr>
                        <a:buFont typeface="Wingdings" pitchFamily="2" charset="2"/>
                        <a:defRPr sz="2400">
                          <a:solidFill>
                            <a:schemeClr val="tx1"/>
                          </a:solidFill>
                          <a:latin typeface="Arial" charset="0"/>
                        </a:defRPr>
                      </a:lvl1pPr>
                      <a:lvl2pPr marL="742950" indent="-285750" defTabSz="457200" eaLnBrk="0" hangingPunct="0">
                        <a:spcBef>
                          <a:spcPct val="20000"/>
                        </a:spcBef>
                        <a:buClr>
                          <a:schemeClr val="accent1"/>
                        </a:buClr>
                        <a:buFont typeface="Wingdings" pitchFamily="2" charset="2"/>
                        <a:defRPr sz="2200">
                          <a:solidFill>
                            <a:schemeClr val="tx1"/>
                          </a:solidFill>
                          <a:latin typeface="Arial" charset="0"/>
                        </a:defRPr>
                      </a:lvl2pPr>
                      <a:lvl3pPr marL="1143000" indent="-228600" defTabSz="457200" eaLnBrk="0" hangingPunct="0">
                        <a:spcBef>
                          <a:spcPct val="20000"/>
                        </a:spcBef>
                        <a:buClr>
                          <a:schemeClr val="accent2"/>
                        </a:buClr>
                        <a:defRPr sz="2000">
                          <a:solidFill>
                            <a:schemeClr val="tx1"/>
                          </a:solidFill>
                          <a:latin typeface="Arial"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技藝優良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3</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3.00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r>
              <a:tr h="360362">
                <a:tc>
                  <a:txBody>
                    <a:bodyPr/>
                    <a:lstStyle>
                      <a:lvl1pPr defTabSz="457200" eaLnBrk="0" hangingPunct="0">
                        <a:spcBef>
                          <a:spcPct val="20000"/>
                        </a:spcBef>
                        <a:buClr>
                          <a:schemeClr val="tx2"/>
                        </a:buClr>
                        <a:buFont typeface="Wingdings" pitchFamily="2" charset="2"/>
                        <a:defRPr sz="2400">
                          <a:solidFill>
                            <a:schemeClr val="tx1"/>
                          </a:solidFill>
                          <a:latin typeface="Arial" charset="0"/>
                        </a:defRPr>
                      </a:lvl1pPr>
                      <a:lvl2pPr marL="742950" indent="-285750" defTabSz="457200" eaLnBrk="0" hangingPunct="0">
                        <a:spcBef>
                          <a:spcPct val="20000"/>
                        </a:spcBef>
                        <a:buClr>
                          <a:schemeClr val="accent1"/>
                        </a:buClr>
                        <a:buFont typeface="Wingdings" pitchFamily="2" charset="2"/>
                        <a:defRPr sz="2200">
                          <a:solidFill>
                            <a:schemeClr val="tx1"/>
                          </a:solidFill>
                          <a:latin typeface="Arial" charset="0"/>
                        </a:defRPr>
                      </a:lvl2pPr>
                      <a:lvl3pPr marL="1143000" indent="-228600" defTabSz="457200" eaLnBrk="0" hangingPunct="0">
                        <a:spcBef>
                          <a:spcPct val="20000"/>
                        </a:spcBef>
                        <a:buClr>
                          <a:schemeClr val="accent2"/>
                        </a:buClr>
                        <a:defRPr sz="2000">
                          <a:solidFill>
                            <a:schemeClr val="tx1"/>
                          </a:solidFill>
                          <a:latin typeface="Arial"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弱勢身分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2</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2.00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r>
              <a:tr h="360362">
                <a:tc>
                  <a:txBody>
                    <a:bodyPr/>
                    <a:lstStyle>
                      <a:lvl1pPr defTabSz="457200" eaLnBrk="0" hangingPunct="0">
                        <a:spcBef>
                          <a:spcPct val="20000"/>
                        </a:spcBef>
                        <a:buClr>
                          <a:schemeClr val="tx2"/>
                        </a:buClr>
                        <a:buFont typeface="Wingdings" pitchFamily="2" charset="2"/>
                        <a:defRPr sz="2400">
                          <a:solidFill>
                            <a:schemeClr val="tx1"/>
                          </a:solidFill>
                          <a:latin typeface="Arial" charset="0"/>
                        </a:defRPr>
                      </a:lvl1pPr>
                      <a:lvl2pPr marL="742950" indent="-285750" defTabSz="457200" eaLnBrk="0" hangingPunct="0">
                        <a:spcBef>
                          <a:spcPct val="20000"/>
                        </a:spcBef>
                        <a:buClr>
                          <a:schemeClr val="accent1"/>
                        </a:buClr>
                        <a:buFont typeface="Wingdings" pitchFamily="2" charset="2"/>
                        <a:defRPr sz="2200">
                          <a:solidFill>
                            <a:schemeClr val="tx1"/>
                          </a:solidFill>
                          <a:latin typeface="Arial" charset="0"/>
                        </a:defRPr>
                      </a:lvl2pPr>
                      <a:lvl3pPr marL="1143000" indent="-228600" defTabSz="457200" eaLnBrk="0" hangingPunct="0">
                        <a:spcBef>
                          <a:spcPct val="20000"/>
                        </a:spcBef>
                        <a:buClr>
                          <a:schemeClr val="accent2"/>
                        </a:buClr>
                        <a:defRPr sz="2000">
                          <a:solidFill>
                            <a:schemeClr val="tx1"/>
                          </a:solidFill>
                          <a:latin typeface="Arial"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均衡學習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6</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1.5</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9.00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r>
              <a:tr h="360362">
                <a:tc>
                  <a:txBody>
                    <a:bodyPr/>
                    <a:lstStyle>
                      <a:lvl1pPr defTabSz="457200" eaLnBrk="0" hangingPunct="0">
                        <a:spcBef>
                          <a:spcPct val="20000"/>
                        </a:spcBef>
                        <a:buClr>
                          <a:schemeClr val="tx2"/>
                        </a:buClr>
                        <a:buFont typeface="Wingdings" pitchFamily="2" charset="2"/>
                        <a:defRPr sz="2400">
                          <a:solidFill>
                            <a:schemeClr val="tx1"/>
                          </a:solidFill>
                          <a:latin typeface="Arial" charset="0"/>
                        </a:defRPr>
                      </a:lvl1pPr>
                      <a:lvl2pPr marL="742950" indent="-285750" defTabSz="457200" eaLnBrk="0" hangingPunct="0">
                        <a:spcBef>
                          <a:spcPct val="20000"/>
                        </a:spcBef>
                        <a:buClr>
                          <a:schemeClr val="accent1"/>
                        </a:buClr>
                        <a:buFont typeface="Wingdings" pitchFamily="2" charset="2"/>
                        <a:defRPr sz="2200">
                          <a:solidFill>
                            <a:schemeClr val="tx1"/>
                          </a:solidFill>
                          <a:latin typeface="Arial" charset="0"/>
                        </a:defRPr>
                      </a:lvl2pPr>
                      <a:lvl3pPr marL="1143000" indent="-228600" defTabSz="457200" eaLnBrk="0" hangingPunct="0">
                        <a:spcBef>
                          <a:spcPct val="20000"/>
                        </a:spcBef>
                        <a:buClr>
                          <a:schemeClr val="accent2"/>
                        </a:buClr>
                        <a:defRPr sz="2000">
                          <a:solidFill>
                            <a:schemeClr val="tx1"/>
                          </a:solidFill>
                          <a:latin typeface="Arial"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適性輔導</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3</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3.00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r>
              <a:tr h="360362">
                <a:tc>
                  <a:txBody>
                    <a:bodyPr/>
                    <a:lstStyle>
                      <a:lvl1pPr defTabSz="457200" eaLnBrk="0" hangingPunct="0">
                        <a:spcBef>
                          <a:spcPct val="20000"/>
                        </a:spcBef>
                        <a:buClr>
                          <a:schemeClr val="tx2"/>
                        </a:buClr>
                        <a:buFont typeface="Wingdings" pitchFamily="2" charset="2"/>
                        <a:defRPr sz="2400">
                          <a:solidFill>
                            <a:schemeClr val="tx1"/>
                          </a:solidFill>
                          <a:latin typeface="Arial" charset="0"/>
                        </a:defRPr>
                      </a:lvl1pPr>
                      <a:lvl2pPr marL="742950" indent="-285750" defTabSz="457200" eaLnBrk="0" hangingPunct="0">
                        <a:spcBef>
                          <a:spcPct val="20000"/>
                        </a:spcBef>
                        <a:buClr>
                          <a:schemeClr val="accent1"/>
                        </a:buClr>
                        <a:buFont typeface="Wingdings" pitchFamily="2" charset="2"/>
                        <a:defRPr sz="2200">
                          <a:solidFill>
                            <a:schemeClr val="tx1"/>
                          </a:solidFill>
                          <a:latin typeface="Arial" charset="0"/>
                        </a:defRPr>
                      </a:lvl2pPr>
                      <a:lvl3pPr marL="1143000" indent="-228600" defTabSz="457200" eaLnBrk="0" hangingPunct="0">
                        <a:spcBef>
                          <a:spcPct val="20000"/>
                        </a:spcBef>
                        <a:buClr>
                          <a:schemeClr val="accent2"/>
                        </a:buClr>
                        <a:defRPr sz="2000">
                          <a:solidFill>
                            <a:schemeClr val="tx1"/>
                          </a:solidFill>
                          <a:latin typeface="Arial"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國中教育會考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15</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1.3</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16.90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r>
              <a:tr h="360362">
                <a:tc>
                  <a:txBody>
                    <a:bodyPr/>
                    <a:lstStyle>
                      <a:lvl1pPr defTabSz="457200" eaLnBrk="0" hangingPunct="0">
                        <a:spcBef>
                          <a:spcPct val="20000"/>
                        </a:spcBef>
                        <a:buClr>
                          <a:schemeClr val="tx2"/>
                        </a:buClr>
                        <a:buFont typeface="Wingdings" pitchFamily="2" charset="2"/>
                        <a:defRPr sz="2400">
                          <a:solidFill>
                            <a:schemeClr val="tx1"/>
                          </a:solidFill>
                          <a:latin typeface="Arial" charset="0"/>
                        </a:defRPr>
                      </a:lvl1pPr>
                      <a:lvl2pPr marL="742950" indent="-285750" defTabSz="457200" eaLnBrk="0" hangingPunct="0">
                        <a:spcBef>
                          <a:spcPct val="20000"/>
                        </a:spcBef>
                        <a:buClr>
                          <a:schemeClr val="accent1"/>
                        </a:buClr>
                        <a:buFont typeface="Wingdings" pitchFamily="2" charset="2"/>
                        <a:defRPr sz="2200">
                          <a:solidFill>
                            <a:schemeClr val="tx1"/>
                          </a:solidFill>
                          <a:latin typeface="Arial" charset="0"/>
                        </a:defRPr>
                      </a:lvl2pPr>
                      <a:lvl3pPr marL="1143000" indent="-228600" defTabSz="457200" eaLnBrk="0" hangingPunct="0">
                        <a:spcBef>
                          <a:spcPct val="20000"/>
                        </a:spcBef>
                        <a:buClr>
                          <a:schemeClr val="accent2"/>
                        </a:buClr>
                        <a:defRPr sz="2000">
                          <a:solidFill>
                            <a:schemeClr val="tx1"/>
                          </a:solidFill>
                          <a:latin typeface="Arial"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0" marR="0" lvl="0" indent="0" algn="l" defTabSz="4572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其他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5</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5.00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8D0"/>
                    </a:solidFill>
                  </a:tcPr>
                </a:tc>
              </a:tr>
              <a:tr h="360362">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rPr>
                        <a:t>合計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45.00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62.90</a:t>
                      </a:r>
                      <a:endParaRPr kumimoji="0" lang="zh-TW" altLang="en-US"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9"/>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defRPr/>
            </a:pPr>
            <a:r>
              <a:rPr lang="zh-TW" altLang="en-US" sz="2800" b="1">
                <a:solidFill>
                  <a:schemeClr val="tx1"/>
                </a:solidFill>
                <a:effectLst>
                  <a:outerShdw blurRad="38100" dist="38100" dir="2700000" algn="tl">
                    <a:srgbClr val="C0C0C0"/>
                  </a:outerShdw>
                </a:effectLst>
                <a:ea typeface="標楷體" pitchFamily="65" charset="-120"/>
              </a:rPr>
              <a:t>中區五專各校採計加權項目權重表</a:t>
            </a:r>
            <a:endParaRPr lang="zh-TW" altLang="en-US" sz="2800" b="1">
              <a:effectLst>
                <a:outerShdw blurRad="38100" dist="38100" dir="2700000" algn="tl">
                  <a:srgbClr val="C0C0C0"/>
                </a:outerShdw>
              </a:effectLst>
              <a:ea typeface="標楷體" pitchFamily="65" charset="-120"/>
            </a:endParaRPr>
          </a:p>
        </p:txBody>
      </p:sp>
      <p:graphicFrame>
        <p:nvGraphicFramePr>
          <p:cNvPr id="28761" name="Group 89"/>
          <p:cNvGraphicFramePr>
            <a:graphicFrameLocks noGrp="1"/>
          </p:cNvGraphicFramePr>
          <p:nvPr/>
        </p:nvGraphicFramePr>
        <p:xfrm>
          <a:off x="395288" y="1196975"/>
          <a:ext cx="8424862" cy="5099050"/>
        </p:xfrm>
        <a:graphic>
          <a:graphicData uri="http://schemas.openxmlformats.org/drawingml/2006/table">
            <a:tbl>
              <a:tblPr/>
              <a:tblGrid>
                <a:gridCol w="1944687"/>
                <a:gridCol w="1295400"/>
                <a:gridCol w="1223963"/>
                <a:gridCol w="1296987"/>
                <a:gridCol w="1223963"/>
                <a:gridCol w="1439862"/>
              </a:tblGrid>
              <a:tr h="114300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虎尾科技大學</a:t>
                      </a:r>
                      <a:endPar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107)</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台中科技大學</a:t>
                      </a:r>
                      <a:endPar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113)</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弘光科技大學</a:t>
                      </a:r>
                      <a:endPar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209)</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南開科技大學</a:t>
                      </a:r>
                      <a:endPar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228)</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仁德醫護管理專科學校</a:t>
                      </a:r>
                      <a:r>
                        <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603)</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多元學習表現</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技藝優良</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弱勢身分</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均衡學習</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1.4</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1.4</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適性輔導</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國中教育會考</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1.5</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1.4</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1.3</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其他</a:t>
                      </a: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r>
                        <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各校自訂</a:t>
                      </a: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1.3</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a:ln>
                            <a:noFill/>
                          </a:ln>
                          <a:solidFill>
                            <a:schemeClr val="tx1"/>
                          </a:solidFill>
                          <a:effectLst/>
                          <a:latin typeface="Arial" charset="0"/>
                          <a:ea typeface="新細明體" pitchFamily="18" charset="-120"/>
                        </a:rPr>
                        <a:t>-</a:t>
                      </a: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endParaRPr kumimoji="0" lang="zh-TW" altLang="zh-TW" sz="2000" b="0"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68580" marR="68580" marT="9525"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5909" name="文字方塊 6"/>
          <p:cNvSpPr txBox="1">
            <a:spLocks noChangeArrowheads="1"/>
          </p:cNvSpPr>
          <p:nvPr/>
        </p:nvSpPr>
        <p:spPr bwMode="auto">
          <a:xfrm>
            <a:off x="441325" y="191611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b="1">
                <a:latin typeface="標楷體" pitchFamily="65" charset="-120"/>
                <a:ea typeface="標楷體" pitchFamily="65" charset="-120"/>
              </a:rPr>
              <a:t>加權項目</a:t>
            </a:r>
          </a:p>
        </p:txBody>
      </p:sp>
      <p:sp>
        <p:nvSpPr>
          <p:cNvPr id="35910" name="文字方塊 7"/>
          <p:cNvSpPr txBox="1">
            <a:spLocks noChangeArrowheads="1"/>
          </p:cNvSpPr>
          <p:nvPr/>
        </p:nvSpPr>
        <p:spPr bwMode="auto">
          <a:xfrm>
            <a:off x="1187450" y="1239838"/>
            <a:ext cx="1154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000">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r>
              <a:rPr lang="zh-TW" altLang="en-US" b="1">
                <a:latin typeface="標楷體" pitchFamily="65" charset="-120"/>
                <a:ea typeface="標楷體" pitchFamily="65" charset="-120"/>
              </a:rPr>
              <a:t>委員學校</a:t>
            </a:r>
          </a:p>
          <a:p>
            <a:pPr algn="r" eaLnBrk="1" hangingPunct="1"/>
            <a:r>
              <a:rPr lang="zh-TW" altLang="en-US" b="1">
                <a:latin typeface="標楷體" pitchFamily="65" charset="-120"/>
                <a:ea typeface="標楷體" pitchFamily="65" charset="-120"/>
              </a:rPr>
              <a:t>  </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代碼</a:t>
            </a:r>
            <a:r>
              <a:rPr lang="en-US" altLang="zh-TW" b="1">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zh-TW" altLang="en-US" sz="2800" b="1" smtClean="0">
                <a:solidFill>
                  <a:schemeClr val="tx1"/>
                </a:solidFill>
                <a:ea typeface="標楷體" pitchFamily="65" charset="-120"/>
              </a:rPr>
              <a:t>特種身分免試生加分標準與證明文件</a:t>
            </a:r>
          </a:p>
        </p:txBody>
      </p:sp>
      <p:graphicFrame>
        <p:nvGraphicFramePr>
          <p:cNvPr id="29738" name="Group 42"/>
          <p:cNvGraphicFramePr>
            <a:graphicFrameLocks noGrp="1"/>
          </p:cNvGraphicFramePr>
          <p:nvPr>
            <p:ph idx="1"/>
          </p:nvPr>
        </p:nvGraphicFramePr>
        <p:xfrm>
          <a:off x="115888" y="908050"/>
          <a:ext cx="8964612" cy="5775326"/>
        </p:xfrm>
        <a:graphic>
          <a:graphicData uri="http://schemas.openxmlformats.org/drawingml/2006/table">
            <a:tbl>
              <a:tblPr/>
              <a:tblGrid>
                <a:gridCol w="1571625"/>
                <a:gridCol w="3536950"/>
                <a:gridCol w="3856037"/>
              </a:tblGrid>
              <a:tr h="312738">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身</a:t>
                      </a:r>
                      <a:r>
                        <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分</a:t>
                      </a:r>
                      <a:r>
                        <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別</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升學優待標準</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應繳證明文件</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157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原住民生</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依下列標準予以加分：</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未持有原住民文化及語言能力證明者， </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2.</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持有原住民文化及語言能力證明者，</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35%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原住民身分、原住民文化及語言能力證明由本會自行向</a:t>
                      </a:r>
                    </a:p>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主管機關查驗，</a:t>
                      </a:r>
                      <a:r>
                        <a:rPr kumimoji="1" lang="zh-TW" altLang="en-US" sz="1100" b="1" i="0" u="none" strike="noStrike" cap="none" normalizeH="0" baseline="0">
                          <a:ln>
                            <a:noFill/>
                          </a:ln>
                          <a:solidFill>
                            <a:srgbClr val="FF5050"/>
                          </a:solidFill>
                          <a:effectLst/>
                          <a:latin typeface="標楷體" pitchFamily="65" charset="-120"/>
                          <a:ea typeface="標楷體" pitchFamily="65" charset="-120"/>
                          <a:cs typeface="Times New Roman" pitchFamily="18" charset="0"/>
                        </a:rPr>
                        <a:t>免繳</a:t>
                      </a: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證明文件。</a:t>
                      </a:r>
                      <a:endPar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 </a:t>
                      </a: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原非原住民族籍之養子女，不得以本項身分報名；</a:t>
                      </a:r>
                    </a:p>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生父母為原住民之養子女，應追繳其生父母之戶籍</a:t>
                      </a:r>
                    </a:p>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資料證明文件，以確認其原住民身分。</a:t>
                      </a:r>
                      <a:endParaRPr kumimoji="1" lang="zh-TW" altLang="en-US" sz="11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身障生</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身心障礙證明影印本或由各級主管機關特殊教育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學生鑑定及就學輔導委員會鑑定為身心障礙之證明文件。</a:t>
                      </a:r>
                      <a:endParaRPr kumimoji="1" lang="zh-TW" altLang="en-US" sz="18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政府派赴國外</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工作人員子女</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（派外人員子女）</a:t>
                      </a:r>
                      <a:endParaRPr kumimoji="1" lang="zh-TW" altLang="en-US" sz="12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依下列標準予以加分：</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返國就讀一學年以下者，加分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2.</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返國就讀超過一學年且在二學年以下者</a:t>
                      </a: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3.</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返國就讀超過二學年且在三學年以下者</a:t>
                      </a: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AutoNum type="arabicPeriod"/>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教育行政機關分發或介考「國民中學學校」入學之函件（該函如遺失，應註明其發文機關、發文年月日字號）。</a:t>
                      </a: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AutoNum type="arabicPeriod"/>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護照影印本或入境證副本。</a:t>
                      </a:r>
                    </a:p>
                    <a:p>
                      <a:pPr marL="0" marR="0" lvl="0" indent="0" algn="l" defTabSz="914400" rtl="0" eaLnBrk="0" fontAlgn="ctr" latinLnBrk="0" hangingPunct="0">
                        <a:lnSpc>
                          <a:spcPct val="100000"/>
                        </a:lnSpc>
                        <a:spcBef>
                          <a:spcPct val="0"/>
                        </a:spcBef>
                        <a:spcAft>
                          <a:spcPct val="0"/>
                        </a:spcAft>
                        <a:buClrTx/>
                        <a:buSzTx/>
                        <a:buFontTx/>
                        <a:buNone/>
                        <a:tabLst/>
                      </a:pP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註：所稱「政府派赴國外工作人員子女」係指政府派外</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人員出國擔任駐外工作期間，隨同其停留在同一駐</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在國之子女。</a:t>
                      </a:r>
                      <a:endParaRPr kumimoji="1" lang="zh-TW" altLang="en-US" sz="1800" b="0" i="0" u="none" strike="noStrike" cap="none" normalizeH="0" baseline="0">
                        <a:ln>
                          <a:noFill/>
                        </a:ln>
                        <a:solidFill>
                          <a:schemeClr val="tx1"/>
                        </a:solidFill>
                        <a:effectLst/>
                        <a:latin typeface="Arial" charset="0"/>
                        <a:ea typeface="新細明體" pitchFamily="18"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境外優秀科學</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技術人才子女</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境外科技人才子女</a:t>
                      </a:r>
                      <a:r>
                        <a:rPr kumimoji="1" lang="en-US" altLang="zh-TW"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en-US" altLang="zh-TW" sz="12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依下列標準予以加分：</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來臺就讀未滿一學年者，</a:t>
                      </a:r>
                      <a:r>
                        <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2.</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來臺就讀一學年以上未滿二學年者，</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en-US" altLang="zh-TW"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3.</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來臺就讀二學年以上未滿三學年者，</a:t>
                      </a:r>
                    </a:p>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Font typeface="Wingdings" pitchFamily="2" charset="2"/>
                        <a:defRPr sz="2400">
                          <a:solidFill>
                            <a:schemeClr val="tx1"/>
                          </a:solidFill>
                          <a:latin typeface="Arial" charset="0"/>
                        </a:defRPr>
                      </a:lvl1pPr>
                      <a:lvl2pPr marL="800100" indent="-342900" eaLnBrk="0" hangingPunct="0">
                        <a:spcBef>
                          <a:spcPct val="20000"/>
                        </a:spcBef>
                        <a:buClr>
                          <a:schemeClr val="accent1"/>
                        </a:buClr>
                        <a:buFont typeface="Wingdings" pitchFamily="2" charset="2"/>
                        <a:defRPr sz="2200">
                          <a:solidFill>
                            <a:schemeClr val="tx1"/>
                          </a:solidFill>
                          <a:latin typeface="Arial" charset="0"/>
                        </a:defRPr>
                      </a:lvl2pPr>
                      <a:lvl3pPr marL="1257300" indent="-342900" eaLnBrk="0" hangingPunct="0">
                        <a:spcBef>
                          <a:spcPct val="20000"/>
                        </a:spcBef>
                        <a:buClr>
                          <a:schemeClr val="accent2"/>
                        </a:buClr>
                        <a:defRPr sz="2000">
                          <a:solidFill>
                            <a:schemeClr val="tx1"/>
                          </a:solidFill>
                          <a:latin typeface="Arial" charset="0"/>
                        </a:defRPr>
                      </a:lvl3pPr>
                      <a:lvl4pPr marL="1714500" indent="-342900" eaLnBrk="0" hangingPunct="0">
                        <a:spcBef>
                          <a:spcPct val="20000"/>
                        </a:spcBef>
                        <a:defRPr>
                          <a:solidFill>
                            <a:schemeClr val="tx1"/>
                          </a:solidFill>
                          <a:latin typeface="Arial" charset="0"/>
                        </a:defRPr>
                      </a:lvl4pPr>
                      <a:lvl5pPr marL="2171700" indent="-342900" eaLnBrk="0" hangingPunct="0">
                        <a:spcBef>
                          <a:spcPct val="20000"/>
                        </a:spcBef>
                        <a:defRPr>
                          <a:solidFill>
                            <a:schemeClr val="tx1"/>
                          </a:solidFill>
                          <a:latin typeface="Arial" charset="0"/>
                        </a:defRPr>
                      </a:lvl5pPr>
                      <a:lvl6pPr marL="2628900" indent="-342900" eaLnBrk="0" fontAlgn="base" hangingPunct="0">
                        <a:spcBef>
                          <a:spcPct val="20000"/>
                        </a:spcBef>
                        <a:spcAft>
                          <a:spcPct val="0"/>
                        </a:spcAft>
                        <a:defRPr>
                          <a:solidFill>
                            <a:schemeClr val="tx1"/>
                          </a:solidFill>
                          <a:latin typeface="Arial" charset="0"/>
                        </a:defRPr>
                      </a:lvl6pPr>
                      <a:lvl7pPr marL="3086100" indent="-342900" eaLnBrk="0" fontAlgn="base" hangingPunct="0">
                        <a:spcBef>
                          <a:spcPct val="20000"/>
                        </a:spcBef>
                        <a:spcAft>
                          <a:spcPct val="0"/>
                        </a:spcAft>
                        <a:defRPr>
                          <a:solidFill>
                            <a:schemeClr val="tx1"/>
                          </a:solidFill>
                          <a:latin typeface="Arial" charset="0"/>
                        </a:defRPr>
                      </a:lvl7pPr>
                      <a:lvl8pPr marL="3543300" indent="-342900" eaLnBrk="0" fontAlgn="base" hangingPunct="0">
                        <a:spcBef>
                          <a:spcPct val="20000"/>
                        </a:spcBef>
                        <a:spcAft>
                          <a:spcPct val="0"/>
                        </a:spcAft>
                        <a:defRPr>
                          <a:solidFill>
                            <a:schemeClr val="tx1"/>
                          </a:solidFill>
                          <a:latin typeface="Arial" charset="0"/>
                        </a:defRPr>
                      </a:lvl8pPr>
                      <a:lvl9pPr marL="4000500" indent="-342900" eaLnBrk="0" fontAlgn="base" hangingPunct="0">
                        <a:spcBef>
                          <a:spcPct val="20000"/>
                        </a:spcBef>
                        <a:spcAft>
                          <a:spcPct val="0"/>
                        </a:spcAft>
                        <a:defRPr>
                          <a:solidFill>
                            <a:schemeClr val="tx1"/>
                          </a:solidFill>
                          <a:latin typeface="Arial" charset="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教育行政機關分發或介考「國民中學學校」入學之函件 </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（該函如遺失，應註明其發文機關、發文年月日字號）。</a:t>
                      </a: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l" defTabSz="914400" rtl="0" eaLnBrk="0" fontAlgn="ctr" latinLnBrk="0" hangingPunct="0">
                        <a:lnSpc>
                          <a:spcPct val="100000"/>
                        </a:lnSpc>
                        <a:spcBef>
                          <a:spcPct val="0"/>
                        </a:spcBef>
                        <a:spcAft>
                          <a:spcPct val="0"/>
                        </a:spcAft>
                        <a:buClrTx/>
                        <a:buSzTx/>
                        <a:buFontTx/>
                        <a:buNone/>
                        <a:tabLst/>
                      </a:pPr>
                      <a:r>
                        <a:rPr kumimoji="1" lang="en-US" altLang="zh-TW"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2.</a:t>
                      </a: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護照影印本或入境證副本。</a:t>
                      </a:r>
                    </a:p>
                    <a:p>
                      <a:pPr marL="342900" marR="0" lvl="0" indent="-342900" algn="l" defTabSz="914400" rtl="0" eaLnBrk="0" fontAlgn="ctr" latinLnBrk="0" hangingPunct="0">
                        <a:lnSpc>
                          <a:spcPct val="50000"/>
                        </a:lnSpc>
                        <a:spcBef>
                          <a:spcPct val="0"/>
                        </a:spcBef>
                        <a:spcAft>
                          <a:spcPct val="0"/>
                        </a:spcAft>
                        <a:buClrTx/>
                        <a:buSzTx/>
                        <a:buFontTx/>
                        <a:buNone/>
                        <a:tabLst/>
                      </a:pP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註：所稱「境外優秀科學技術人才子女」，指依中央部會、</a:t>
                      </a:r>
                    </a:p>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中央研究院相關規定延攬來臺從事研究、教學或其他科</a:t>
                      </a:r>
                    </a:p>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學技術服務，其種類及範圍，符合教育部會商行政院國</a:t>
                      </a:r>
                    </a:p>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家科學委員會及相關所認定之人員子女。</a:t>
                      </a:r>
                      <a:endParaRPr kumimoji="1" lang="zh-TW" altLang="en-US" sz="18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蒙</a:t>
                      </a:r>
                      <a:r>
                        <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藏</a:t>
                      </a:r>
                      <a:r>
                        <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生</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tabLst>
                          <a:tab pos="160338" algn="l"/>
                        </a:tabLst>
                        <a:defRPr sz="2400">
                          <a:solidFill>
                            <a:schemeClr val="tx1"/>
                          </a:solidFill>
                          <a:latin typeface="Arial" charset="0"/>
                        </a:defRPr>
                      </a:lvl1pPr>
                      <a:lvl2pPr marL="742950" indent="-285750" eaLnBrk="0" hangingPunct="0">
                        <a:spcBef>
                          <a:spcPct val="20000"/>
                        </a:spcBef>
                        <a:buClr>
                          <a:schemeClr val="accent1"/>
                        </a:buClr>
                        <a:buFont typeface="Wingdings" pitchFamily="2" charset="2"/>
                        <a:tabLst>
                          <a:tab pos="160338" algn="l"/>
                        </a:tabLst>
                        <a:defRPr sz="2200">
                          <a:solidFill>
                            <a:schemeClr val="tx1"/>
                          </a:solidFill>
                          <a:latin typeface="Arial" charset="0"/>
                        </a:defRPr>
                      </a:lvl2pPr>
                      <a:lvl3pPr marL="1143000" indent="-228600" eaLnBrk="0" hangingPunct="0">
                        <a:spcBef>
                          <a:spcPct val="20000"/>
                        </a:spcBef>
                        <a:buClr>
                          <a:schemeClr val="accent2"/>
                        </a:buClr>
                        <a:tabLst>
                          <a:tab pos="160338" algn="l"/>
                        </a:tabLst>
                        <a:defRPr sz="2000">
                          <a:solidFill>
                            <a:schemeClr val="tx1"/>
                          </a:solidFill>
                          <a:latin typeface="Arial" charset="0"/>
                        </a:defRPr>
                      </a:lvl3pPr>
                      <a:lvl4pPr marL="1600200" indent="-228600" eaLnBrk="0" hangingPunct="0">
                        <a:spcBef>
                          <a:spcPct val="20000"/>
                        </a:spcBef>
                        <a:tabLst>
                          <a:tab pos="160338" algn="l"/>
                        </a:tabLst>
                        <a:defRPr>
                          <a:solidFill>
                            <a:schemeClr val="tx1"/>
                          </a:solidFill>
                          <a:latin typeface="Arial" charset="0"/>
                        </a:defRPr>
                      </a:lvl4pPr>
                      <a:lvl5pPr marL="2057400" indent="-228600" eaLnBrk="0" hangingPunct="0">
                        <a:spcBef>
                          <a:spcPct val="20000"/>
                        </a:spcBef>
                        <a:tabLst>
                          <a:tab pos="160338" algn="l"/>
                        </a:tabLst>
                        <a:defRPr>
                          <a:solidFill>
                            <a:schemeClr val="tx1"/>
                          </a:solidFill>
                          <a:latin typeface="Arial" charset="0"/>
                        </a:defRPr>
                      </a:lvl5pPr>
                      <a:lvl6pPr marL="2514600" indent="-228600" eaLnBrk="0" fontAlgn="base" hangingPunct="0">
                        <a:spcBef>
                          <a:spcPct val="20000"/>
                        </a:spcBef>
                        <a:spcAft>
                          <a:spcPct val="0"/>
                        </a:spcAft>
                        <a:tabLst>
                          <a:tab pos="160338" algn="l"/>
                        </a:tabLst>
                        <a:defRPr>
                          <a:solidFill>
                            <a:schemeClr val="tx1"/>
                          </a:solidFill>
                          <a:latin typeface="Arial" charset="0"/>
                        </a:defRPr>
                      </a:lvl6pPr>
                      <a:lvl7pPr marL="2971800" indent="-228600" eaLnBrk="0" fontAlgn="base" hangingPunct="0">
                        <a:spcBef>
                          <a:spcPct val="20000"/>
                        </a:spcBef>
                        <a:spcAft>
                          <a:spcPct val="0"/>
                        </a:spcAft>
                        <a:tabLst>
                          <a:tab pos="160338" algn="l"/>
                        </a:tabLst>
                        <a:defRPr>
                          <a:solidFill>
                            <a:schemeClr val="tx1"/>
                          </a:solidFill>
                          <a:latin typeface="Arial" charset="0"/>
                        </a:defRPr>
                      </a:lvl7pPr>
                      <a:lvl8pPr marL="3429000" indent="-228600" eaLnBrk="0" fontAlgn="base" hangingPunct="0">
                        <a:spcBef>
                          <a:spcPct val="20000"/>
                        </a:spcBef>
                        <a:spcAft>
                          <a:spcPct val="0"/>
                        </a:spcAft>
                        <a:tabLst>
                          <a:tab pos="160338" algn="l"/>
                        </a:tabLst>
                        <a:defRPr>
                          <a:solidFill>
                            <a:schemeClr val="tx1"/>
                          </a:solidFill>
                          <a:latin typeface="Arial" charset="0"/>
                        </a:defRPr>
                      </a:lvl8pPr>
                      <a:lvl9pPr marL="3886200" indent="-228600" eaLnBrk="0" fontAlgn="base" hangingPunct="0">
                        <a:spcBef>
                          <a:spcPct val="20000"/>
                        </a:spcBef>
                        <a:spcAft>
                          <a:spcPct val="0"/>
                        </a:spcAft>
                        <a:tabLst>
                          <a:tab pos="160338" algn="l"/>
                        </a:tabLs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AutoNum type="arabicPeriod"/>
                        <a:tabLst>
                          <a:tab pos="160338" algn="l"/>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本人之全戶戶口名簿證明影印本一份。</a:t>
                      </a: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AutoNum type="arabicPeriod"/>
                        <a:tabLst>
                          <a:tab pos="160338" algn="l"/>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文化部核發之蒙藏身分證明書。</a:t>
                      </a: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AutoNum type="arabicPeriod"/>
                        <a:tabLst>
                          <a:tab pos="160338" algn="l"/>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教育部委託「在臺蒙藏學生蒙藏語甄試委員會」出具蒙語、藏語等語文甄試合格證明。</a:t>
                      </a:r>
                      <a:endParaRPr kumimoji="1" lang="zh-TW" altLang="en-US" sz="18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僑生</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加分</a:t>
                      </a:r>
                      <a:r>
                        <a:rPr kumimoji="1" lang="en-US" altLang="zh-TW" sz="1400" b="1"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25%</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tabLst>
                          <a:tab pos="160338" algn="l"/>
                        </a:tabLst>
                        <a:defRPr sz="2400">
                          <a:solidFill>
                            <a:schemeClr val="tx1"/>
                          </a:solidFill>
                          <a:latin typeface="Arial" charset="0"/>
                        </a:defRPr>
                      </a:lvl1pPr>
                      <a:lvl2pPr marL="742950" indent="-285750" eaLnBrk="0" hangingPunct="0">
                        <a:spcBef>
                          <a:spcPct val="20000"/>
                        </a:spcBef>
                        <a:buClr>
                          <a:schemeClr val="accent1"/>
                        </a:buClr>
                        <a:buFont typeface="Wingdings" pitchFamily="2" charset="2"/>
                        <a:tabLst>
                          <a:tab pos="160338" algn="l"/>
                        </a:tabLst>
                        <a:defRPr sz="2200">
                          <a:solidFill>
                            <a:schemeClr val="tx1"/>
                          </a:solidFill>
                          <a:latin typeface="Arial" charset="0"/>
                        </a:defRPr>
                      </a:lvl2pPr>
                      <a:lvl3pPr marL="1143000" indent="-228600" eaLnBrk="0" hangingPunct="0">
                        <a:spcBef>
                          <a:spcPct val="20000"/>
                        </a:spcBef>
                        <a:buClr>
                          <a:schemeClr val="accent2"/>
                        </a:buClr>
                        <a:tabLst>
                          <a:tab pos="160338" algn="l"/>
                        </a:tabLst>
                        <a:defRPr sz="2000">
                          <a:solidFill>
                            <a:schemeClr val="tx1"/>
                          </a:solidFill>
                          <a:latin typeface="Arial" charset="0"/>
                        </a:defRPr>
                      </a:lvl3pPr>
                      <a:lvl4pPr marL="1600200" indent="-228600" eaLnBrk="0" hangingPunct="0">
                        <a:spcBef>
                          <a:spcPct val="20000"/>
                        </a:spcBef>
                        <a:tabLst>
                          <a:tab pos="160338" algn="l"/>
                        </a:tabLst>
                        <a:defRPr>
                          <a:solidFill>
                            <a:schemeClr val="tx1"/>
                          </a:solidFill>
                          <a:latin typeface="Arial" charset="0"/>
                        </a:defRPr>
                      </a:lvl4pPr>
                      <a:lvl5pPr marL="2057400" indent="-228600" eaLnBrk="0" hangingPunct="0">
                        <a:spcBef>
                          <a:spcPct val="20000"/>
                        </a:spcBef>
                        <a:tabLst>
                          <a:tab pos="160338" algn="l"/>
                        </a:tabLst>
                        <a:defRPr>
                          <a:solidFill>
                            <a:schemeClr val="tx1"/>
                          </a:solidFill>
                          <a:latin typeface="Arial" charset="0"/>
                        </a:defRPr>
                      </a:lvl5pPr>
                      <a:lvl6pPr marL="2514600" indent="-228600" eaLnBrk="0" fontAlgn="base" hangingPunct="0">
                        <a:spcBef>
                          <a:spcPct val="20000"/>
                        </a:spcBef>
                        <a:spcAft>
                          <a:spcPct val="0"/>
                        </a:spcAft>
                        <a:tabLst>
                          <a:tab pos="160338" algn="l"/>
                        </a:tabLst>
                        <a:defRPr>
                          <a:solidFill>
                            <a:schemeClr val="tx1"/>
                          </a:solidFill>
                          <a:latin typeface="Arial" charset="0"/>
                        </a:defRPr>
                      </a:lvl6pPr>
                      <a:lvl7pPr marL="2971800" indent="-228600" eaLnBrk="0" fontAlgn="base" hangingPunct="0">
                        <a:spcBef>
                          <a:spcPct val="20000"/>
                        </a:spcBef>
                        <a:spcAft>
                          <a:spcPct val="0"/>
                        </a:spcAft>
                        <a:tabLst>
                          <a:tab pos="160338" algn="l"/>
                        </a:tabLst>
                        <a:defRPr>
                          <a:solidFill>
                            <a:schemeClr val="tx1"/>
                          </a:solidFill>
                          <a:latin typeface="Arial" charset="0"/>
                        </a:defRPr>
                      </a:lvl7pPr>
                      <a:lvl8pPr marL="3429000" indent="-228600" eaLnBrk="0" fontAlgn="base" hangingPunct="0">
                        <a:spcBef>
                          <a:spcPct val="20000"/>
                        </a:spcBef>
                        <a:spcAft>
                          <a:spcPct val="0"/>
                        </a:spcAft>
                        <a:tabLst>
                          <a:tab pos="160338" algn="l"/>
                        </a:tabLst>
                        <a:defRPr>
                          <a:solidFill>
                            <a:schemeClr val="tx1"/>
                          </a:solidFill>
                          <a:latin typeface="Arial" charset="0"/>
                        </a:defRPr>
                      </a:lvl8pPr>
                      <a:lvl9pPr marL="3886200" indent="-228600" eaLnBrk="0" fontAlgn="base" hangingPunct="0">
                        <a:spcBef>
                          <a:spcPct val="20000"/>
                        </a:spcBef>
                        <a:spcAft>
                          <a:spcPct val="0"/>
                        </a:spcAft>
                        <a:tabLst>
                          <a:tab pos="160338" algn="l"/>
                        </a:tabLs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tab pos="160338" algn="l"/>
                        </a:tabLst>
                      </a:pPr>
                      <a:r>
                        <a:rPr kumimoji="1" lang="zh-TW" altLang="en-US" sz="11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僑務委員會僑生處核發報名本年度五專入學之僑生身分證明</a:t>
                      </a:r>
                      <a:endParaRPr kumimoji="1" lang="zh-TW" altLang="en-US" sz="18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zh-TW" altLang="en-US" sz="2800" b="1" smtClean="0">
                <a:solidFill>
                  <a:schemeClr val="tx1"/>
                </a:solidFill>
                <a:ea typeface="標楷體" pitchFamily="65" charset="-120"/>
              </a:rPr>
              <a:t>特種身分免試生加分標準與證明文件</a:t>
            </a:r>
          </a:p>
        </p:txBody>
      </p:sp>
      <p:graphicFrame>
        <p:nvGraphicFramePr>
          <p:cNvPr id="62489" name="Group 25"/>
          <p:cNvGraphicFramePr>
            <a:graphicFrameLocks noGrp="1"/>
          </p:cNvGraphicFramePr>
          <p:nvPr>
            <p:ph idx="1"/>
          </p:nvPr>
        </p:nvGraphicFramePr>
        <p:xfrm>
          <a:off x="149225" y="889000"/>
          <a:ext cx="8878888" cy="5883275"/>
        </p:xfrm>
        <a:graphic>
          <a:graphicData uri="http://schemas.openxmlformats.org/drawingml/2006/table">
            <a:tbl>
              <a:tblPr/>
              <a:tblGrid>
                <a:gridCol w="930275"/>
                <a:gridCol w="6170613"/>
                <a:gridCol w="1778000"/>
              </a:tblGrid>
              <a:tr h="304833">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身</a:t>
                      </a:r>
                      <a:r>
                        <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分</a:t>
                      </a:r>
                      <a:r>
                        <a:rPr kumimoji="1" lang="zh-TW" altLang="en-US" sz="1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別</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marT="45725" marB="4572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升學優待標準</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應繳證明文件</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8442">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退伍軍人</a:t>
                      </a:r>
                      <a:endParaRPr kumimoji="1" lang="zh-TW" altLang="en-US" sz="14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marT="45725" marB="4572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tabLst>
                          <a:tab pos="190500" algn="l"/>
                        </a:tabLst>
                        <a:defRPr sz="2400">
                          <a:solidFill>
                            <a:schemeClr val="tx1"/>
                          </a:solidFill>
                          <a:latin typeface="Arial" charset="0"/>
                        </a:defRPr>
                      </a:lvl1pPr>
                      <a:lvl2pPr marL="742950" indent="-285750" eaLnBrk="0" hangingPunct="0">
                        <a:spcBef>
                          <a:spcPct val="20000"/>
                        </a:spcBef>
                        <a:buClr>
                          <a:schemeClr val="accent1"/>
                        </a:buClr>
                        <a:buFont typeface="Wingdings" pitchFamily="2" charset="2"/>
                        <a:tabLst>
                          <a:tab pos="190500" algn="l"/>
                        </a:tabLst>
                        <a:defRPr sz="2200">
                          <a:solidFill>
                            <a:schemeClr val="tx1"/>
                          </a:solidFill>
                          <a:latin typeface="Arial" charset="0"/>
                        </a:defRPr>
                      </a:lvl2pPr>
                      <a:lvl3pPr marL="1143000" indent="-228600" eaLnBrk="0" hangingPunct="0">
                        <a:spcBef>
                          <a:spcPct val="20000"/>
                        </a:spcBef>
                        <a:buClr>
                          <a:schemeClr val="accent2"/>
                        </a:buClr>
                        <a:tabLst>
                          <a:tab pos="190500" algn="l"/>
                        </a:tabLst>
                        <a:defRPr sz="2000">
                          <a:solidFill>
                            <a:schemeClr val="tx1"/>
                          </a:solidFill>
                          <a:latin typeface="Arial" charset="0"/>
                        </a:defRPr>
                      </a:lvl3pPr>
                      <a:lvl4pPr marL="1600200" indent="-228600" eaLnBrk="0" hangingPunct="0">
                        <a:spcBef>
                          <a:spcPct val="20000"/>
                        </a:spcBef>
                        <a:tabLst>
                          <a:tab pos="190500" algn="l"/>
                        </a:tabLst>
                        <a:defRPr>
                          <a:solidFill>
                            <a:schemeClr val="tx1"/>
                          </a:solidFill>
                          <a:latin typeface="Arial" charset="0"/>
                        </a:defRPr>
                      </a:lvl4pPr>
                      <a:lvl5pPr marL="2057400" indent="-228600" eaLnBrk="0" hangingPunct="0">
                        <a:spcBef>
                          <a:spcPct val="20000"/>
                        </a:spcBef>
                        <a:tabLst>
                          <a:tab pos="190500" algn="l"/>
                        </a:tabLst>
                        <a:defRPr>
                          <a:solidFill>
                            <a:schemeClr val="tx1"/>
                          </a:solidFill>
                          <a:latin typeface="Arial" charset="0"/>
                        </a:defRPr>
                      </a:lvl5pPr>
                      <a:lvl6pPr marL="2514600" indent="-228600" eaLnBrk="0" fontAlgn="base" hangingPunct="0">
                        <a:spcBef>
                          <a:spcPct val="20000"/>
                        </a:spcBef>
                        <a:spcAft>
                          <a:spcPct val="0"/>
                        </a:spcAft>
                        <a:tabLst>
                          <a:tab pos="190500" algn="l"/>
                        </a:tabLst>
                        <a:defRPr>
                          <a:solidFill>
                            <a:schemeClr val="tx1"/>
                          </a:solidFill>
                          <a:latin typeface="Arial" charset="0"/>
                        </a:defRPr>
                      </a:lvl6pPr>
                      <a:lvl7pPr marL="2971800" indent="-228600" eaLnBrk="0" fontAlgn="base" hangingPunct="0">
                        <a:spcBef>
                          <a:spcPct val="20000"/>
                        </a:spcBef>
                        <a:spcAft>
                          <a:spcPct val="0"/>
                        </a:spcAft>
                        <a:tabLst>
                          <a:tab pos="190500" algn="l"/>
                        </a:tabLst>
                        <a:defRPr>
                          <a:solidFill>
                            <a:schemeClr val="tx1"/>
                          </a:solidFill>
                          <a:latin typeface="Arial" charset="0"/>
                        </a:defRPr>
                      </a:lvl7pPr>
                      <a:lvl8pPr marL="3429000" indent="-228600" eaLnBrk="0" fontAlgn="base" hangingPunct="0">
                        <a:spcBef>
                          <a:spcPct val="20000"/>
                        </a:spcBef>
                        <a:spcAft>
                          <a:spcPct val="0"/>
                        </a:spcAft>
                        <a:tabLst>
                          <a:tab pos="190500" algn="l"/>
                        </a:tabLst>
                        <a:defRPr>
                          <a:solidFill>
                            <a:schemeClr val="tx1"/>
                          </a:solidFill>
                          <a:latin typeface="Arial" charset="0"/>
                        </a:defRPr>
                      </a:lvl8pPr>
                      <a:lvl9pPr marL="3886200" indent="-228600" eaLnBrk="0" fontAlgn="base" hangingPunct="0">
                        <a:spcBef>
                          <a:spcPct val="20000"/>
                        </a:spcBef>
                        <a:spcAft>
                          <a:spcPct val="0"/>
                        </a:spcAft>
                        <a:tabLst>
                          <a:tab pos="190500" algn="l"/>
                        </a:tabLst>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依下列標準予以加分：</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1.</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在營服役期間五年以上：</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退伍後未滿一年者，加分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b.</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退伍後一年以上未滿二年者，加分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20%</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c.</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退伍後二年以上未滿三年者，加分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d.</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退伍後三年以上未滿五年者，加分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2.</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在營服役期間四年以上未滿五年：</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退伍後未滿一年者，加分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20%</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b.</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退伍後一年以上未滿二年者，加分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c.</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退伍後二年以上未滿三年者，加分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d.</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退伍後三年以上未滿五年者，加分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3.</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在營服役期間三年以上未滿四年：</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a.</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退伍後未滿一年者，加分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b.</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退伍後一年以上未滿二年者，加分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c.</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退伍後二年以上未滿三年者，加分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d.</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退伍後三年以上未滿五年者，加分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3%</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4.</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在營服役期間未滿三年，已達義務役法定役期（不含服補充兵役、國民兵役及</a:t>
                      </a: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常備兵役軍事訓練期滿者），且退伍後未滿三年者，加分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在營服現役期間因下列情形不堪服役而免役或除役，領有撫卹證明，於免役、</a:t>
                      </a: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  除役後未滿五年： </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a.</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因作戰或因公致身</a:t>
                      </a:r>
                      <a:r>
                        <a:rPr kumimoji="1" lang="zh-TW" altLang="en-US" sz="1200" b="0" i="0" u="none" strike="noStrike" cap="none" normalizeH="0" baseline="0">
                          <a:ln>
                            <a:noFill/>
                          </a:ln>
                          <a:solidFill>
                            <a:srgbClr val="000000"/>
                          </a:solidFill>
                          <a:effectLst/>
                          <a:latin typeface="標楷體" pitchFamily="65" charset="-120"/>
                          <a:ea typeface="標楷體" pitchFamily="65" charset="-120"/>
                          <a:cs typeface="Times New Roman" pitchFamily="18" charset="0"/>
                        </a:rPr>
                        <a:t>心障礙</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25%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                                      b.</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因病致身</a:t>
                      </a:r>
                      <a:r>
                        <a:rPr kumimoji="1" lang="zh-TW" altLang="en-US" sz="1200" b="0" i="0" u="none" strike="noStrike" cap="none" normalizeH="0" baseline="0">
                          <a:ln>
                            <a:noFill/>
                          </a:ln>
                          <a:solidFill>
                            <a:srgbClr val="000000"/>
                          </a:solidFill>
                          <a:effectLst/>
                          <a:latin typeface="標楷體" pitchFamily="65" charset="-120"/>
                          <a:ea typeface="標楷體" pitchFamily="65" charset="-120"/>
                          <a:cs typeface="Times New Roman" pitchFamily="18" charset="0"/>
                        </a:rPr>
                        <a:t>心障礙</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，加分</a:t>
                      </a:r>
                      <a:r>
                        <a:rPr kumimoji="1" lang="en-US" altLang="zh-TW"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1" i="0" u="none" strike="noStrike" cap="none" normalizeH="0" baseline="0">
                          <a:ln>
                            <a:noFill/>
                          </a:ln>
                          <a:solidFill>
                            <a:srgbClr val="000080"/>
                          </a:solidFill>
                          <a:effectLst/>
                          <a:latin typeface="標楷體" pitchFamily="65" charset="-120"/>
                          <a:ea typeface="標楷體" pitchFamily="65" charset="-120"/>
                          <a:cs typeface="Times New Roman" pitchFamily="18" charset="0"/>
                        </a:rPr>
                        <a:t>註一：退伍軍人退伍時間之說明如下：</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      </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1.</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退伍後未滿一年之退伍時間為</a:t>
                      </a:r>
                      <a:r>
                        <a:rPr kumimoji="1" lang="zh-TW" altLang="en-US"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	 </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108</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18</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日至</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109</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29</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      </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2.</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退伍後一年以上未滿二年之退伍時間為</a:t>
                      </a:r>
                      <a:r>
                        <a:rPr kumimoji="1" lang="zh-TW" altLang="en-US"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 </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107</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18</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日至</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108</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17</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      </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3.</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退伍後二年以上未滿三年之退伍時間為</a:t>
                      </a:r>
                      <a:r>
                        <a:rPr kumimoji="1" lang="zh-TW" altLang="en-US"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 </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18</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日至</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107</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17</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      4.</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退伍後三年以上未滿五年之退伍時間為</a:t>
                      </a:r>
                      <a:r>
                        <a:rPr kumimoji="1" lang="zh-TW" altLang="en-US"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 </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104</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18</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日至</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17</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            5.103</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6</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19</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日以前退伍之退伍軍人，不予加分優待</a:t>
                      </a:r>
                      <a:endParaRPr kumimoji="1" lang="zh-TW" altLang="en-US" sz="12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1" i="0" u="none" strike="noStrike" cap="none" normalizeH="0" baseline="0">
                          <a:ln>
                            <a:noFill/>
                          </a:ln>
                          <a:solidFill>
                            <a:srgbClr val="000080"/>
                          </a:solidFill>
                          <a:effectLst/>
                          <a:latin typeface="標楷體" pitchFamily="65" charset="-120"/>
                          <a:ea typeface="標楷體" pitchFamily="65" charset="-120"/>
                          <a:cs typeface="Times New Roman" pitchFamily="18" charset="0"/>
                        </a:rPr>
                        <a:t>註二：</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以替代役身分申請加分優待者，依</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107</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年</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11</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月</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13</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日臺教高</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四</a:t>
                      </a:r>
                      <a:r>
                        <a:rPr kumimoji="1" lang="en-US" altLang="zh-TW"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字第</a:t>
                      </a:r>
                      <a:r>
                        <a:rPr kumimoji="1" lang="en-US" altLang="zh-TW" sz="1200" b="0" i="0" u="none" strike="noStrike" cap="none" normalizeH="0" baseline="0">
                          <a:ln>
                            <a:noFill/>
                          </a:ln>
                          <a:solidFill>
                            <a:srgbClr val="000080"/>
                          </a:solidFill>
                          <a:effectLst/>
                          <a:latin typeface="Times New Roman" pitchFamily="18" charset="0"/>
                          <a:ea typeface="標楷體" pitchFamily="65" charset="-120"/>
                          <a:cs typeface="Times New Roman" pitchFamily="18" charset="0"/>
                        </a:rPr>
                        <a:t>1070189106B</a:t>
                      </a: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號</a:t>
                      </a: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      令，發布修正「退伍軍人報考高級中等以上學校優待辦法」須服役一年以上期滿，</a:t>
                      </a:r>
                    </a:p>
                    <a:p>
                      <a:pPr marL="0" marR="0" lvl="0" indent="0" algn="l" defTabSz="914400" rtl="0" eaLnBrk="0" fontAlgn="ctr" latinLnBrk="0" hangingPunct="0">
                        <a:lnSpc>
                          <a:spcPct val="100000"/>
                        </a:lnSpc>
                        <a:spcBef>
                          <a:spcPct val="0"/>
                        </a:spcBef>
                        <a:spcAft>
                          <a:spcPct val="0"/>
                        </a:spcAft>
                        <a:buClrTx/>
                        <a:buSzTx/>
                        <a:buFontTx/>
                        <a:buNone/>
                        <a:tabLst>
                          <a:tab pos="190500" algn="l"/>
                        </a:tabLst>
                      </a:pPr>
                      <a:r>
                        <a:rPr kumimoji="1" lang="zh-TW" altLang="en-US" sz="1200" b="0" i="0" u="none" strike="noStrike" cap="none" normalizeH="0" baseline="0">
                          <a:ln>
                            <a:noFill/>
                          </a:ln>
                          <a:solidFill>
                            <a:srgbClr val="000080"/>
                          </a:solidFill>
                          <a:effectLst/>
                          <a:latin typeface="標楷體" pitchFamily="65" charset="-120"/>
                          <a:ea typeface="標楷體" pitchFamily="65" charset="-120"/>
                          <a:cs typeface="Times New Roman" pitchFamily="18" charset="0"/>
                        </a:rPr>
                        <a:t>      始得適用加分優待。</a:t>
                      </a:r>
                      <a:endParaRPr kumimoji="1" lang="zh-TW" altLang="en-US" sz="1200" b="0" i="0" u="none" strike="noStrike" cap="none" normalizeH="0" baseline="0">
                        <a:ln>
                          <a:noFill/>
                        </a:ln>
                        <a:solidFill>
                          <a:schemeClr val="tx1"/>
                        </a:solidFill>
                        <a:effectLst/>
                        <a:latin typeface="Arial" charset="0"/>
                        <a:ea typeface="標楷體" pitchFamily="65" charset="-12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tabLst>
                          <a:tab pos="166688" algn="l"/>
                        </a:tabLst>
                        <a:defRPr sz="2400">
                          <a:solidFill>
                            <a:schemeClr val="tx1"/>
                          </a:solidFill>
                          <a:latin typeface="Arial" charset="0"/>
                        </a:defRPr>
                      </a:lvl1pPr>
                      <a:lvl2pPr marL="742950" indent="-285750" eaLnBrk="0" hangingPunct="0">
                        <a:spcBef>
                          <a:spcPct val="20000"/>
                        </a:spcBef>
                        <a:buClr>
                          <a:schemeClr val="accent1"/>
                        </a:buClr>
                        <a:buFont typeface="Wingdings" pitchFamily="2" charset="2"/>
                        <a:tabLst>
                          <a:tab pos="166688" algn="l"/>
                        </a:tabLst>
                        <a:defRPr sz="2200">
                          <a:solidFill>
                            <a:schemeClr val="tx1"/>
                          </a:solidFill>
                          <a:latin typeface="Arial" charset="0"/>
                        </a:defRPr>
                      </a:lvl2pPr>
                      <a:lvl3pPr marL="1143000" indent="-228600" eaLnBrk="0" hangingPunct="0">
                        <a:spcBef>
                          <a:spcPct val="20000"/>
                        </a:spcBef>
                        <a:buClr>
                          <a:schemeClr val="accent2"/>
                        </a:buClr>
                        <a:tabLst>
                          <a:tab pos="166688" algn="l"/>
                        </a:tabLst>
                        <a:defRPr sz="2000">
                          <a:solidFill>
                            <a:schemeClr val="tx1"/>
                          </a:solidFill>
                          <a:latin typeface="Arial" charset="0"/>
                        </a:defRPr>
                      </a:lvl3pPr>
                      <a:lvl4pPr marL="1600200" indent="-228600" eaLnBrk="0" hangingPunct="0">
                        <a:spcBef>
                          <a:spcPct val="20000"/>
                        </a:spcBef>
                        <a:tabLst>
                          <a:tab pos="166688" algn="l"/>
                        </a:tabLst>
                        <a:defRPr>
                          <a:solidFill>
                            <a:schemeClr val="tx1"/>
                          </a:solidFill>
                          <a:latin typeface="Arial" charset="0"/>
                        </a:defRPr>
                      </a:lvl4pPr>
                      <a:lvl5pPr marL="2057400" indent="-228600" eaLnBrk="0" hangingPunct="0">
                        <a:spcBef>
                          <a:spcPct val="20000"/>
                        </a:spcBef>
                        <a:tabLst>
                          <a:tab pos="166688" algn="l"/>
                        </a:tabLst>
                        <a:defRPr>
                          <a:solidFill>
                            <a:schemeClr val="tx1"/>
                          </a:solidFill>
                          <a:latin typeface="Arial" charset="0"/>
                        </a:defRPr>
                      </a:lvl5pPr>
                      <a:lvl6pPr marL="2514600" indent="-228600" eaLnBrk="0" fontAlgn="base" hangingPunct="0">
                        <a:spcBef>
                          <a:spcPct val="20000"/>
                        </a:spcBef>
                        <a:spcAft>
                          <a:spcPct val="0"/>
                        </a:spcAft>
                        <a:tabLst>
                          <a:tab pos="166688" algn="l"/>
                        </a:tabLst>
                        <a:defRPr>
                          <a:solidFill>
                            <a:schemeClr val="tx1"/>
                          </a:solidFill>
                          <a:latin typeface="Arial" charset="0"/>
                        </a:defRPr>
                      </a:lvl6pPr>
                      <a:lvl7pPr marL="2971800" indent="-228600" eaLnBrk="0" fontAlgn="base" hangingPunct="0">
                        <a:spcBef>
                          <a:spcPct val="20000"/>
                        </a:spcBef>
                        <a:spcAft>
                          <a:spcPct val="0"/>
                        </a:spcAft>
                        <a:tabLst>
                          <a:tab pos="166688" algn="l"/>
                        </a:tabLst>
                        <a:defRPr>
                          <a:solidFill>
                            <a:schemeClr val="tx1"/>
                          </a:solidFill>
                          <a:latin typeface="Arial" charset="0"/>
                        </a:defRPr>
                      </a:lvl7pPr>
                      <a:lvl8pPr marL="3429000" indent="-228600" eaLnBrk="0" fontAlgn="base" hangingPunct="0">
                        <a:spcBef>
                          <a:spcPct val="20000"/>
                        </a:spcBef>
                        <a:spcAft>
                          <a:spcPct val="0"/>
                        </a:spcAft>
                        <a:tabLst>
                          <a:tab pos="166688" algn="l"/>
                        </a:tabLst>
                        <a:defRPr>
                          <a:solidFill>
                            <a:schemeClr val="tx1"/>
                          </a:solidFill>
                          <a:latin typeface="Arial" charset="0"/>
                        </a:defRPr>
                      </a:lvl8pPr>
                      <a:lvl9pPr marL="3886200" indent="-228600" eaLnBrk="0" fontAlgn="base" hangingPunct="0">
                        <a:spcBef>
                          <a:spcPct val="20000"/>
                        </a:spcBef>
                        <a:spcAft>
                          <a:spcPct val="0"/>
                        </a:spcAft>
                        <a:tabLst>
                          <a:tab pos="166688" algn="l"/>
                        </a:tabLs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66688" algn="l"/>
                        </a:tabLst>
                      </a:pP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軍官：國防部核准退伍證明文件。</a:t>
                      </a:r>
                    </a:p>
                    <a:p>
                      <a:pPr marL="0" marR="0" lvl="0" indent="0" algn="l" defTabSz="914400" rtl="0" eaLnBrk="1" fontAlgn="base" latinLnBrk="0" hangingPunct="1">
                        <a:lnSpc>
                          <a:spcPct val="100000"/>
                        </a:lnSpc>
                        <a:spcBef>
                          <a:spcPct val="0"/>
                        </a:spcBef>
                        <a:spcAft>
                          <a:spcPct val="0"/>
                        </a:spcAft>
                        <a:buClrTx/>
                        <a:buSzTx/>
                        <a:buFontTx/>
                        <a:buNone/>
                        <a:tabLst>
                          <a:tab pos="166688" algn="l"/>
                        </a:tabLst>
                      </a:pP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688" algn="l"/>
                        </a:tabLst>
                      </a:pP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士官、士兵：各主管總司令部核准退伍證明文件。</a:t>
                      </a:r>
                    </a:p>
                    <a:p>
                      <a:pPr marL="0" marR="0" lvl="0" indent="0" algn="l" defTabSz="914400" rtl="0" eaLnBrk="0" fontAlgn="base" latinLnBrk="0" hangingPunct="0">
                        <a:lnSpc>
                          <a:spcPct val="100000"/>
                        </a:lnSpc>
                        <a:spcBef>
                          <a:spcPct val="0"/>
                        </a:spcBef>
                        <a:spcAft>
                          <a:spcPct val="0"/>
                        </a:spcAft>
                        <a:buClrTx/>
                        <a:buSzTx/>
                        <a:buFontTx/>
                        <a:buNone/>
                        <a:tabLst>
                          <a:tab pos="166688" algn="l"/>
                        </a:tabLst>
                      </a:pP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688" algn="l"/>
                        </a:tabLst>
                      </a:pP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替代役：主管機關核准退役證明文件。</a:t>
                      </a:r>
                    </a:p>
                    <a:p>
                      <a:pPr marL="0" marR="0" lvl="0" indent="0" algn="l" defTabSz="914400" rtl="0" eaLnBrk="0" fontAlgn="base" latinLnBrk="0" hangingPunct="0">
                        <a:lnSpc>
                          <a:spcPct val="100000"/>
                        </a:lnSpc>
                        <a:spcBef>
                          <a:spcPct val="0"/>
                        </a:spcBef>
                        <a:spcAft>
                          <a:spcPct val="0"/>
                        </a:spcAft>
                        <a:buClrTx/>
                        <a:buSzTx/>
                        <a:buFontTx/>
                        <a:buNone/>
                        <a:tabLst>
                          <a:tab pos="166688" algn="l"/>
                        </a:tabLst>
                      </a:pP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688" algn="l"/>
                        </a:tabLst>
                      </a:pP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因身心障礙免役或除役者：主管機關核准免役或除役證明文件。</a:t>
                      </a:r>
                    </a:p>
                    <a:p>
                      <a:pPr marL="0" marR="0" lvl="0" indent="0" algn="l" defTabSz="914400" rtl="0" eaLnBrk="0" fontAlgn="base" latinLnBrk="0" hangingPunct="0">
                        <a:lnSpc>
                          <a:spcPct val="100000"/>
                        </a:lnSpc>
                        <a:spcBef>
                          <a:spcPct val="0"/>
                        </a:spcBef>
                        <a:spcAft>
                          <a:spcPct val="0"/>
                        </a:spcAft>
                        <a:buClrTx/>
                        <a:buSzTx/>
                        <a:buFontTx/>
                        <a:buNone/>
                        <a:tabLst>
                          <a:tab pos="166688" algn="l"/>
                        </a:tabLst>
                      </a:pPr>
                      <a:endParaRPr kumimoji="1" lang="zh-TW" altLang="en-US" sz="1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688" algn="l"/>
                        </a:tabLst>
                      </a:pP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退伍日期在</a:t>
                      </a:r>
                      <a:r>
                        <a:rPr kumimoji="1" lang="en-US" altLang="zh-TW"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109</a:t>
                      </a: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年</a:t>
                      </a:r>
                      <a:r>
                        <a:rPr kumimoji="1" lang="en-US" altLang="zh-TW"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6</a:t>
                      </a: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月</a:t>
                      </a:r>
                      <a:r>
                        <a:rPr kumimoji="1" lang="en-US" altLang="zh-TW"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30</a:t>
                      </a: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日至</a:t>
                      </a:r>
                      <a:r>
                        <a:rPr kumimoji="1" lang="en-US" altLang="zh-TW"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109</a:t>
                      </a: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年</a:t>
                      </a:r>
                      <a:r>
                        <a:rPr kumimoji="1" lang="en-US" altLang="zh-TW"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8</a:t>
                      </a: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月</a:t>
                      </a:r>
                      <a:r>
                        <a:rPr kumimoji="1" lang="en-US" altLang="zh-TW"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31</a:t>
                      </a:r>
                      <a:r>
                        <a:rPr kumimoji="1" lang="zh-TW" altLang="en-US" sz="11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日間，並檢具「 ，並檢具「退伍時間證明」文件者，准以一般生身分報名。</a:t>
                      </a: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04800" y="152400"/>
            <a:ext cx="7362825" cy="487363"/>
          </a:xfrm>
          <a:prstGeom prst="rect">
            <a:avLst/>
          </a:prstGeom>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defRPr/>
            </a:pPr>
            <a:r>
              <a:rPr kumimoji="0" lang="zh-TW" altLang="en-US" sz="3200" b="1">
                <a:effectLst>
                  <a:outerShdw blurRad="38100" dist="38100" dir="2700000" algn="tl">
                    <a:srgbClr val="C0C0C0"/>
                  </a:outerShdw>
                </a:effectLst>
                <a:ea typeface="標楷體" pitchFamily="65" charset="-120"/>
              </a:rPr>
              <a:t> </a:t>
            </a:r>
            <a:r>
              <a:rPr kumimoji="0" lang="zh-TW" altLang="en-US" sz="3200" b="1">
                <a:solidFill>
                  <a:srgbClr val="0000FF"/>
                </a:solidFill>
                <a:effectLst>
                  <a:outerShdw blurRad="38100" dist="38100" dir="2700000" algn="tl">
                    <a:srgbClr val="C0C0C0"/>
                  </a:outerShdw>
                </a:effectLst>
                <a:ea typeface="標楷體" pitchFamily="65" charset="-120"/>
              </a:rPr>
              <a:t>成績計算範例說明</a:t>
            </a:r>
            <a:r>
              <a:rPr kumimoji="0" lang="en-US" altLang="zh-TW" sz="3200" b="1">
                <a:effectLst>
                  <a:outerShdw blurRad="38100" dist="38100" dir="2700000" algn="tl">
                    <a:srgbClr val="C0C0C0"/>
                  </a:outerShdw>
                </a:effectLst>
                <a:ea typeface="標楷體" pitchFamily="65" charset="-120"/>
              </a:rPr>
              <a:t>(</a:t>
            </a:r>
            <a:r>
              <a:rPr kumimoji="0" lang="zh-TW" altLang="en-US" sz="3200" b="1">
                <a:effectLst>
                  <a:outerShdw blurRad="38100" dist="38100" dir="2700000" algn="tl">
                    <a:srgbClr val="C0C0C0"/>
                  </a:outerShdw>
                </a:effectLst>
                <a:ea typeface="標楷體" pitchFamily="65" charset="-120"/>
              </a:rPr>
              <a:t>仁德醫專為例</a:t>
            </a:r>
            <a:r>
              <a:rPr kumimoji="0" lang="en-US" altLang="zh-TW" sz="3200" b="1">
                <a:effectLst>
                  <a:outerShdw blurRad="38100" dist="38100" dir="2700000" algn="tl">
                    <a:srgbClr val="C0C0C0"/>
                  </a:outerShdw>
                </a:effectLst>
                <a:ea typeface="標楷體" pitchFamily="65" charset="-120"/>
              </a:rPr>
              <a:t>)</a:t>
            </a:r>
            <a:endParaRPr kumimoji="0" lang="zh-TW" altLang="en-US" sz="3200">
              <a:solidFill>
                <a:schemeClr val="bg1"/>
              </a:solidFill>
              <a:effectLst>
                <a:outerShdw blurRad="38100" dist="38100" dir="2700000" algn="tl">
                  <a:srgbClr val="C0C0C0"/>
                </a:outerShdw>
              </a:effectLst>
            </a:endParaRPr>
          </a:p>
        </p:txBody>
      </p:sp>
      <p:pic>
        <p:nvPicPr>
          <p:cNvPr id="38915" name="Picture 5"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12875"/>
            <a:ext cx="889317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04800" y="152400"/>
            <a:ext cx="7362825" cy="487363"/>
          </a:xfrm>
          <a:prstGeom prst="rect">
            <a:avLst/>
          </a:prstGeom>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defRPr/>
            </a:pPr>
            <a:r>
              <a:rPr kumimoji="0" lang="zh-TW" altLang="en-US" sz="3200" b="1">
                <a:effectLst>
                  <a:outerShdw blurRad="38100" dist="38100" dir="2700000" algn="tl">
                    <a:srgbClr val="C0C0C0"/>
                  </a:outerShdw>
                </a:effectLst>
                <a:ea typeface="標楷體" pitchFamily="65" charset="-120"/>
              </a:rPr>
              <a:t> </a:t>
            </a:r>
            <a:r>
              <a:rPr kumimoji="0" lang="zh-TW" altLang="en-US" sz="3200" b="1">
                <a:solidFill>
                  <a:srgbClr val="0000FF"/>
                </a:solidFill>
                <a:effectLst>
                  <a:outerShdw blurRad="38100" dist="38100" dir="2700000" algn="tl">
                    <a:srgbClr val="C0C0C0"/>
                  </a:outerShdw>
                </a:effectLst>
                <a:ea typeface="標楷體" pitchFamily="65" charset="-120"/>
              </a:rPr>
              <a:t>成績計算範例說明</a:t>
            </a:r>
            <a:r>
              <a:rPr kumimoji="0" lang="en-US" altLang="zh-TW" sz="3200" b="1">
                <a:effectLst>
                  <a:outerShdw blurRad="38100" dist="38100" dir="2700000" algn="tl">
                    <a:srgbClr val="C0C0C0"/>
                  </a:outerShdw>
                </a:effectLst>
                <a:ea typeface="標楷體" pitchFamily="65" charset="-120"/>
              </a:rPr>
              <a:t>(</a:t>
            </a:r>
            <a:r>
              <a:rPr kumimoji="0" lang="zh-TW" altLang="en-US" sz="3200" b="1">
                <a:effectLst>
                  <a:outerShdw blurRad="38100" dist="38100" dir="2700000" algn="tl">
                    <a:srgbClr val="C0C0C0"/>
                  </a:outerShdw>
                </a:effectLst>
                <a:ea typeface="標楷體" pitchFamily="65" charset="-120"/>
              </a:rPr>
              <a:t>仁德醫專為例</a:t>
            </a:r>
            <a:r>
              <a:rPr kumimoji="0" lang="en-US" altLang="zh-TW" sz="3200" b="1">
                <a:effectLst>
                  <a:outerShdw blurRad="38100" dist="38100" dir="2700000" algn="tl">
                    <a:srgbClr val="C0C0C0"/>
                  </a:outerShdw>
                </a:effectLst>
                <a:ea typeface="標楷體" pitchFamily="65" charset="-120"/>
              </a:rPr>
              <a:t>)</a:t>
            </a:r>
            <a:endParaRPr kumimoji="0" lang="zh-TW" altLang="en-US" sz="3200">
              <a:solidFill>
                <a:schemeClr val="bg1"/>
              </a:solidFill>
              <a:effectLst>
                <a:outerShdw blurRad="38100" dist="38100" dir="2700000" algn="tl">
                  <a:srgbClr val="C0C0C0"/>
                </a:outerShdw>
              </a:effectLst>
            </a:endParaRPr>
          </a:p>
        </p:txBody>
      </p:sp>
      <p:pic>
        <p:nvPicPr>
          <p:cNvPr id="39939" name="Picture 5" descr="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963613"/>
            <a:ext cx="82042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標題 1"/>
          <p:cNvSpPr txBox="1">
            <a:spLocks/>
          </p:cNvSpPr>
          <p:nvPr/>
        </p:nvSpPr>
        <p:spPr>
          <a:xfrm>
            <a:off x="304800" y="152400"/>
            <a:ext cx="7362825" cy="487363"/>
          </a:xfrm>
          <a:prstGeom prst="rect">
            <a:avLst/>
          </a:prstGeom>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defRPr/>
            </a:pPr>
            <a:r>
              <a:rPr kumimoji="0" lang="zh-TW" altLang="en-US" sz="3200" b="1">
                <a:effectLst>
                  <a:outerShdw blurRad="38100" dist="38100" dir="2700000" algn="tl">
                    <a:srgbClr val="C0C0C0"/>
                  </a:outerShdw>
                </a:effectLst>
                <a:ea typeface="標楷體" pitchFamily="65" charset="-120"/>
              </a:rPr>
              <a:t> 同分比序順序說明</a:t>
            </a:r>
            <a:endParaRPr kumimoji="0" lang="zh-TW" altLang="en-US" sz="3200">
              <a:effectLst>
                <a:outerShdw blurRad="38100" dist="38100" dir="2700000" algn="tl">
                  <a:srgbClr val="C0C0C0"/>
                </a:outerShdw>
              </a:effectLst>
            </a:endParaRPr>
          </a:p>
        </p:txBody>
      </p:sp>
      <p:sp>
        <p:nvSpPr>
          <p:cNvPr id="3" name="六角星形 2"/>
          <p:cNvSpPr>
            <a:spLocks noChangeArrowheads="1"/>
          </p:cNvSpPr>
          <p:nvPr/>
        </p:nvSpPr>
        <p:spPr bwMode="auto">
          <a:xfrm>
            <a:off x="107950" y="115888"/>
            <a:ext cx="1368425" cy="1282700"/>
          </a:xfrm>
          <a:custGeom>
            <a:avLst/>
            <a:gdLst>
              <a:gd name="T0" fmla="*/ 629855 w 1468438"/>
              <a:gd name="T1" fmla="*/ 320675 h 1282700"/>
              <a:gd name="T2" fmla="*/ 629855 w 1468438"/>
              <a:gd name="T3" fmla="*/ 962025 h 1282700"/>
              <a:gd name="T4" fmla="*/ 314927 w 1468438"/>
              <a:gd name="T5" fmla="*/ 1282700 h 1282700"/>
              <a:gd name="T6" fmla="*/ 0 w 1468438"/>
              <a:gd name="T7" fmla="*/ 962025 h 1282700"/>
              <a:gd name="T8" fmla="*/ 0 w 1468438"/>
              <a:gd name="T9" fmla="*/ 320675 h 1282700"/>
              <a:gd name="T10" fmla="*/ 314927 w 1468438"/>
              <a:gd name="T11" fmla="*/ 0 h 1282700"/>
              <a:gd name="T12" fmla="*/ 0 60000 65536"/>
              <a:gd name="T13" fmla="*/ 0 60000 65536"/>
              <a:gd name="T14" fmla="*/ 5898240 60000 65536"/>
              <a:gd name="T15" fmla="*/ 11796480 60000 65536"/>
              <a:gd name="T16" fmla="*/ 11796480 60000 65536"/>
              <a:gd name="T17" fmla="*/ 17694720 60000 65536"/>
              <a:gd name="T18" fmla="*/ 244732 w 1468438"/>
              <a:gd name="T19" fmla="*/ 320670 h 1282700"/>
              <a:gd name="T20" fmla="*/ 1223706 w 1468438"/>
              <a:gd name="T21" fmla="*/ 962030 h 1282700"/>
            </a:gdLst>
            <a:ahLst/>
            <a:cxnLst>
              <a:cxn ang="T12">
                <a:pos x="T0" y="T1"/>
              </a:cxn>
              <a:cxn ang="T13">
                <a:pos x="T2" y="T3"/>
              </a:cxn>
              <a:cxn ang="T14">
                <a:pos x="T4" y="T5"/>
              </a:cxn>
              <a:cxn ang="T15">
                <a:pos x="T6" y="T7"/>
              </a:cxn>
              <a:cxn ang="T16">
                <a:pos x="T8" y="T9"/>
              </a:cxn>
              <a:cxn ang="T17">
                <a:pos x="T10" y="T11"/>
              </a:cxn>
            </a:cxnLst>
            <a:rect l="T18" t="T19" r="T20" b="T21"/>
            <a:pathLst>
              <a:path w="1468438" h="1282700">
                <a:moveTo>
                  <a:pt x="0" y="320675"/>
                </a:moveTo>
                <a:lnTo>
                  <a:pt x="489475" y="320670"/>
                </a:lnTo>
                <a:lnTo>
                  <a:pt x="734219" y="0"/>
                </a:lnTo>
                <a:lnTo>
                  <a:pt x="978963" y="320670"/>
                </a:lnTo>
                <a:lnTo>
                  <a:pt x="1468438" y="320675"/>
                </a:lnTo>
                <a:lnTo>
                  <a:pt x="1223706" y="641350"/>
                </a:lnTo>
                <a:lnTo>
                  <a:pt x="1468438" y="962025"/>
                </a:lnTo>
                <a:lnTo>
                  <a:pt x="978963" y="962030"/>
                </a:lnTo>
                <a:lnTo>
                  <a:pt x="734219" y="1282700"/>
                </a:lnTo>
                <a:lnTo>
                  <a:pt x="489475" y="962030"/>
                </a:lnTo>
                <a:lnTo>
                  <a:pt x="0" y="962025"/>
                </a:lnTo>
                <a:lnTo>
                  <a:pt x="244732" y="641350"/>
                </a:lnTo>
                <a:lnTo>
                  <a:pt x="0" y="320675"/>
                </a:lnTo>
                <a:close/>
              </a:path>
            </a:pathLst>
          </a:custGeom>
          <a:solidFill>
            <a:srgbClr val="FF00FF"/>
          </a:solidFill>
          <a:ln w="9525" algn="ctr">
            <a:solidFill>
              <a:schemeClr val="tx1"/>
            </a:solidFill>
            <a:round/>
            <a:headEnd/>
            <a:tailEnd/>
          </a:ln>
          <a:effectLst>
            <a:outerShdw dist="107763" dir="2700000" algn="ctr" rotWithShape="0">
              <a:srgbClr val="808080">
                <a:alpha val="50000"/>
              </a:srgbClr>
            </a:outerShdw>
          </a:effec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2400">
                <a:latin typeface="標楷體" pitchFamily="65" charset="-120"/>
                <a:ea typeface="標楷體" pitchFamily="65" charset="-120"/>
              </a:rPr>
              <a:t>總積分</a:t>
            </a:r>
          </a:p>
          <a:p>
            <a:pPr algn="ctr" eaLnBrk="1" hangingPunct="1"/>
            <a:endParaRPr kumimoji="0" lang="zh-TW" altLang="en-US" sz="2400">
              <a:latin typeface="標楷體" pitchFamily="65" charset="-120"/>
              <a:ea typeface="標楷體" pitchFamily="65" charset="-120"/>
            </a:endParaRPr>
          </a:p>
        </p:txBody>
      </p:sp>
      <p:grpSp>
        <p:nvGrpSpPr>
          <p:cNvPr id="62" name="群組 61"/>
          <p:cNvGrpSpPr>
            <a:grpSpLocks/>
          </p:cNvGrpSpPr>
          <p:nvPr/>
        </p:nvGrpSpPr>
        <p:grpSpPr bwMode="auto">
          <a:xfrm>
            <a:off x="742950" y="1006475"/>
            <a:ext cx="7974013" cy="1450975"/>
            <a:chOff x="742223" y="1006550"/>
            <a:chExt cx="7974508" cy="1451315"/>
          </a:xfrm>
        </p:grpSpPr>
        <p:sp>
          <p:nvSpPr>
            <p:cNvPr id="41017" name="Oval 4"/>
            <p:cNvSpPr>
              <a:spLocks noChangeArrowheads="1"/>
            </p:cNvSpPr>
            <p:nvPr/>
          </p:nvSpPr>
          <p:spPr bwMode="auto">
            <a:xfrm>
              <a:off x="742223" y="1006550"/>
              <a:ext cx="7131804" cy="1451315"/>
            </a:xfrm>
            <a:prstGeom prst="ellipse">
              <a:avLst/>
            </a:prstGeom>
            <a:solidFill>
              <a:srgbClr val="FFFFFF"/>
            </a:solidFill>
            <a:ln w="19050">
              <a:solidFill>
                <a:srgbClr val="FF0000"/>
              </a:solidFill>
              <a:prstDash val="dash"/>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latin typeface="Calibri" pitchFamily="34" charset="0"/>
              </a:endParaRPr>
            </a:p>
          </p:txBody>
        </p:sp>
        <p:sp>
          <p:nvSpPr>
            <p:cNvPr id="41018" name="Text Box 12"/>
            <p:cNvSpPr txBox="1">
              <a:spLocks noChangeArrowheads="1"/>
            </p:cNvSpPr>
            <p:nvPr/>
          </p:nvSpPr>
          <p:spPr bwMode="auto">
            <a:xfrm>
              <a:off x="8415548" y="1006550"/>
              <a:ext cx="301183" cy="1140954"/>
            </a:xfrm>
            <a:prstGeom prst="rect">
              <a:avLst/>
            </a:prstGeom>
            <a:solidFill>
              <a:srgbClr val="CCC0D9"/>
            </a:solidFill>
            <a:ln w="9525">
              <a:solidFill>
                <a:srgbClr val="000000"/>
              </a:solidFill>
              <a:miter lim="800000"/>
              <a:headEnd/>
              <a:tailEnd/>
            </a:ln>
          </p:spPr>
          <p:txBody>
            <a:bodyPr vert="eaVert"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solidFill>
                    <a:srgbClr val="7030A0"/>
                  </a:solidFill>
                  <a:latin typeface="標楷體" pitchFamily="65" charset="-120"/>
                  <a:ea typeface="標楷體" pitchFamily="65" charset="-120"/>
                </a:rPr>
                <a:t>主  項</a:t>
              </a:r>
              <a:endParaRPr kumimoji="0" lang="zh-TW" altLang="en-US" b="1">
                <a:latin typeface="標楷體" pitchFamily="65" charset="-120"/>
                <a:ea typeface="標楷體" pitchFamily="65" charset="-120"/>
              </a:endParaRPr>
            </a:p>
          </p:txBody>
        </p:sp>
        <p:grpSp>
          <p:nvGrpSpPr>
            <p:cNvPr id="41019" name="Group 15"/>
            <p:cNvGrpSpPr>
              <a:grpSpLocks/>
            </p:cNvGrpSpPr>
            <p:nvPr/>
          </p:nvGrpSpPr>
          <p:grpSpPr bwMode="auto">
            <a:xfrm>
              <a:off x="1323294" y="1522894"/>
              <a:ext cx="6091353" cy="466375"/>
              <a:chOff x="1801" y="1335"/>
              <a:chExt cx="8009" cy="840"/>
            </a:xfrm>
          </p:grpSpPr>
          <p:sp>
            <p:nvSpPr>
              <p:cNvPr id="41021" name="Text Box 16"/>
              <p:cNvSpPr txBox="1">
                <a:spLocks noChangeArrowheads="1"/>
              </p:cNvSpPr>
              <p:nvPr/>
            </p:nvSpPr>
            <p:spPr bwMode="auto">
              <a:xfrm>
                <a:off x="1801" y="1365"/>
                <a:ext cx="1020" cy="780"/>
              </a:xfrm>
              <a:prstGeom prst="rect">
                <a:avLst/>
              </a:prstGeom>
              <a:solidFill>
                <a:srgbClr val="FFFF0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多元學</a:t>
                </a:r>
              </a:p>
              <a:p>
                <a:pPr algn="ctr" eaLnBrk="1" hangingPunct="1">
                  <a:buFont typeface="Wingdings" pitchFamily="2" charset="2"/>
                  <a:buNone/>
                </a:pPr>
                <a:r>
                  <a:rPr kumimoji="0" lang="zh-TW" altLang="en-US" sz="1300" b="1">
                    <a:latin typeface="標楷體" pitchFamily="65" charset="-120"/>
                    <a:ea typeface="標楷體" pitchFamily="65" charset="-120"/>
                  </a:rPr>
                  <a:t>習表現</a:t>
                </a:r>
                <a:endParaRPr kumimoji="0" lang="zh-TW" altLang="en-US" sz="1300">
                  <a:latin typeface="標楷體" pitchFamily="65" charset="-120"/>
                  <a:ea typeface="標楷體" pitchFamily="65" charset="-120"/>
                </a:endParaRPr>
              </a:p>
            </p:txBody>
          </p:sp>
          <p:sp>
            <p:nvSpPr>
              <p:cNvPr id="41022" name="Text Box 17"/>
              <p:cNvSpPr txBox="1">
                <a:spLocks noChangeArrowheads="1"/>
              </p:cNvSpPr>
              <p:nvPr/>
            </p:nvSpPr>
            <p:spPr bwMode="auto">
              <a:xfrm>
                <a:off x="3031" y="1335"/>
                <a:ext cx="945" cy="810"/>
              </a:xfrm>
              <a:prstGeom prst="rect">
                <a:avLst/>
              </a:prstGeom>
              <a:solidFill>
                <a:srgbClr val="FFFF0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技藝</a:t>
                </a:r>
              </a:p>
              <a:p>
                <a:pPr algn="ctr" eaLnBrk="1" hangingPunct="1">
                  <a:buFont typeface="Wingdings" pitchFamily="2" charset="2"/>
                  <a:buNone/>
                </a:pPr>
                <a:r>
                  <a:rPr kumimoji="0" lang="zh-TW" altLang="en-US" sz="1300" b="1">
                    <a:latin typeface="標楷體" pitchFamily="65" charset="-120"/>
                    <a:ea typeface="標楷體" pitchFamily="65" charset="-120"/>
                  </a:rPr>
                  <a:t>優良</a:t>
                </a:r>
                <a:endParaRPr kumimoji="0" lang="zh-TW" altLang="en-US" sz="1300">
                  <a:latin typeface="標楷體" pitchFamily="65" charset="-120"/>
                  <a:ea typeface="標楷體" pitchFamily="65" charset="-120"/>
                </a:endParaRPr>
              </a:p>
            </p:txBody>
          </p:sp>
          <p:sp>
            <p:nvSpPr>
              <p:cNvPr id="41023" name="Text Box 18"/>
              <p:cNvSpPr txBox="1">
                <a:spLocks noChangeArrowheads="1"/>
              </p:cNvSpPr>
              <p:nvPr/>
            </p:nvSpPr>
            <p:spPr bwMode="auto">
              <a:xfrm>
                <a:off x="4170" y="1335"/>
                <a:ext cx="960" cy="810"/>
              </a:xfrm>
              <a:prstGeom prst="rect">
                <a:avLst/>
              </a:prstGeom>
              <a:solidFill>
                <a:srgbClr val="FFFF00"/>
              </a:solidFill>
              <a:ln w="9525">
                <a:solidFill>
                  <a:srgbClr val="000000"/>
                </a:solidFill>
                <a:miter lim="800000"/>
                <a:headEnd/>
                <a:tailEnd/>
              </a:ln>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弱勢</a:t>
                </a:r>
              </a:p>
              <a:p>
                <a:pPr algn="ctr" eaLnBrk="1" hangingPunct="1">
                  <a:buFont typeface="Wingdings" pitchFamily="2" charset="2"/>
                  <a:buNone/>
                </a:pPr>
                <a:r>
                  <a:rPr kumimoji="0" lang="zh-TW" altLang="en-US" sz="1300" b="1">
                    <a:latin typeface="標楷體" pitchFamily="65" charset="-120"/>
                    <a:ea typeface="標楷體" pitchFamily="65" charset="-120"/>
                  </a:rPr>
                  <a:t>身分</a:t>
                </a:r>
                <a:endParaRPr kumimoji="0" lang="zh-TW" altLang="en-US" sz="1300">
                  <a:latin typeface="標楷體" pitchFamily="65" charset="-120"/>
                  <a:ea typeface="標楷體" pitchFamily="65" charset="-120"/>
                </a:endParaRPr>
              </a:p>
            </p:txBody>
          </p:sp>
          <p:sp>
            <p:nvSpPr>
              <p:cNvPr id="41024" name="Text Box 19"/>
              <p:cNvSpPr txBox="1">
                <a:spLocks noChangeArrowheads="1"/>
              </p:cNvSpPr>
              <p:nvPr/>
            </p:nvSpPr>
            <p:spPr bwMode="auto">
              <a:xfrm>
                <a:off x="5340" y="1365"/>
                <a:ext cx="975" cy="810"/>
              </a:xfrm>
              <a:prstGeom prst="rect">
                <a:avLst/>
              </a:prstGeom>
              <a:solidFill>
                <a:srgbClr val="FFFF00"/>
              </a:solidFill>
              <a:ln w="9525">
                <a:solidFill>
                  <a:srgbClr val="000000"/>
                </a:solidFill>
                <a:miter lim="800000"/>
                <a:headEnd/>
                <a:tailEnd/>
              </a:ln>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均衡</a:t>
                </a:r>
              </a:p>
              <a:p>
                <a:pPr algn="ctr" eaLnBrk="1" hangingPunct="1">
                  <a:buFont typeface="Wingdings" pitchFamily="2" charset="2"/>
                  <a:buNone/>
                </a:pPr>
                <a:r>
                  <a:rPr kumimoji="0" lang="zh-TW" altLang="en-US" sz="1300" b="1">
                    <a:latin typeface="標楷體" pitchFamily="65" charset="-120"/>
                    <a:ea typeface="標楷體" pitchFamily="65" charset="-120"/>
                  </a:rPr>
                  <a:t>學習</a:t>
                </a:r>
                <a:endParaRPr kumimoji="0" lang="zh-TW" altLang="en-US" sz="1300">
                  <a:latin typeface="標楷體" pitchFamily="65" charset="-120"/>
                  <a:ea typeface="標楷體" pitchFamily="65" charset="-120"/>
                </a:endParaRPr>
              </a:p>
            </p:txBody>
          </p:sp>
          <p:sp>
            <p:nvSpPr>
              <p:cNvPr id="41025" name="Text Box 20"/>
              <p:cNvSpPr txBox="1">
                <a:spLocks noChangeArrowheads="1"/>
              </p:cNvSpPr>
              <p:nvPr/>
            </p:nvSpPr>
            <p:spPr bwMode="auto">
              <a:xfrm>
                <a:off x="6466" y="1335"/>
                <a:ext cx="990" cy="810"/>
              </a:xfrm>
              <a:prstGeom prst="rect">
                <a:avLst/>
              </a:prstGeom>
              <a:solidFill>
                <a:srgbClr val="FFFF00"/>
              </a:solidFill>
              <a:ln w="9525">
                <a:solidFill>
                  <a:srgbClr val="000000"/>
                </a:solidFill>
                <a:miter lim="800000"/>
                <a:headEnd/>
                <a:tailEnd/>
              </a:ln>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適性</a:t>
                </a:r>
              </a:p>
              <a:p>
                <a:pPr algn="ctr" eaLnBrk="1" hangingPunct="1">
                  <a:buFont typeface="Wingdings" pitchFamily="2" charset="2"/>
                  <a:buNone/>
                </a:pPr>
                <a:r>
                  <a:rPr kumimoji="0" lang="zh-TW" altLang="en-US" sz="1300" b="1">
                    <a:latin typeface="標楷體" pitchFamily="65" charset="-120"/>
                    <a:ea typeface="標楷體" pitchFamily="65" charset="-120"/>
                  </a:rPr>
                  <a:t>輔導</a:t>
                </a:r>
                <a:endParaRPr kumimoji="0" lang="zh-TW" altLang="en-US" sz="1300">
                  <a:latin typeface="標楷體" pitchFamily="65" charset="-120"/>
                  <a:ea typeface="標楷體" pitchFamily="65" charset="-120"/>
                </a:endParaRPr>
              </a:p>
            </p:txBody>
          </p:sp>
          <p:sp>
            <p:nvSpPr>
              <p:cNvPr id="41026" name="Text Box 21"/>
              <p:cNvSpPr txBox="1">
                <a:spLocks noChangeArrowheads="1"/>
              </p:cNvSpPr>
              <p:nvPr/>
            </p:nvSpPr>
            <p:spPr bwMode="auto">
              <a:xfrm>
                <a:off x="8805" y="1365"/>
                <a:ext cx="1005" cy="810"/>
              </a:xfrm>
              <a:prstGeom prst="rect">
                <a:avLst/>
              </a:prstGeom>
              <a:solidFill>
                <a:srgbClr val="FFFF00"/>
              </a:solidFill>
              <a:ln w="9525">
                <a:solidFill>
                  <a:srgbClr val="000000"/>
                </a:solidFill>
                <a:miter lim="800000"/>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國中教育會考</a:t>
                </a:r>
                <a:endParaRPr kumimoji="0" lang="zh-TW" altLang="en-US" sz="1300">
                  <a:latin typeface="標楷體" pitchFamily="65" charset="-120"/>
                  <a:ea typeface="標楷體" pitchFamily="65" charset="-120"/>
                </a:endParaRPr>
              </a:p>
            </p:txBody>
          </p:sp>
          <p:sp>
            <p:nvSpPr>
              <p:cNvPr id="41027" name="Text Box 22"/>
              <p:cNvSpPr txBox="1">
                <a:spLocks noChangeArrowheads="1"/>
              </p:cNvSpPr>
              <p:nvPr/>
            </p:nvSpPr>
            <p:spPr bwMode="auto">
              <a:xfrm>
                <a:off x="7636" y="1335"/>
                <a:ext cx="990" cy="810"/>
              </a:xfrm>
              <a:prstGeom prst="rect">
                <a:avLst/>
              </a:prstGeom>
              <a:solidFill>
                <a:srgbClr val="FFFF0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其他</a:t>
                </a:r>
                <a:endParaRPr kumimoji="0" lang="zh-TW" altLang="en-US" sz="1300">
                  <a:latin typeface="標楷體" pitchFamily="65" charset="-120"/>
                  <a:ea typeface="標楷體" pitchFamily="65" charset="-120"/>
                </a:endParaRPr>
              </a:p>
            </p:txBody>
          </p:sp>
        </p:grpSp>
        <p:sp>
          <p:nvSpPr>
            <p:cNvPr id="41020" name="Text Box 40"/>
            <p:cNvSpPr txBox="1">
              <a:spLocks noChangeArrowheads="1"/>
            </p:cNvSpPr>
            <p:nvPr/>
          </p:nvSpPr>
          <p:spPr bwMode="auto">
            <a:xfrm>
              <a:off x="2808674" y="1173113"/>
              <a:ext cx="3297043" cy="291485"/>
            </a:xfrm>
            <a:prstGeom prst="rect">
              <a:avLst/>
            </a:prstGeom>
            <a:solidFill>
              <a:srgbClr val="FDE9D9"/>
            </a:solidFill>
            <a:ln w="19050" cap="rnd">
              <a:solidFill>
                <a:srgbClr val="000000"/>
              </a:solidFill>
              <a:prstDash val="sysDot"/>
              <a:miter lim="800000"/>
              <a:headEnd/>
              <a:tailEnd/>
            </a:ln>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Times New Roman" pitchFamily="18" charset="0"/>
                  <a:ea typeface="標楷體" pitchFamily="65" charset="-120"/>
                  <a:cs typeface="Times New Roman" pitchFamily="18" charset="0"/>
                </a:rPr>
                <a:t>以下</a:t>
              </a:r>
              <a:r>
                <a:rPr kumimoji="0" lang="en-US" altLang="zh-TW" sz="1300" b="1">
                  <a:latin typeface="Times New Roman" pitchFamily="18" charset="0"/>
                  <a:ea typeface="標楷體" pitchFamily="65" charset="-120"/>
                  <a:cs typeface="Times New Roman" pitchFamily="18" charset="0"/>
                </a:rPr>
                <a:t>7</a:t>
              </a:r>
              <a:r>
                <a:rPr kumimoji="0" lang="zh-TW" altLang="en-US" sz="1300" b="1">
                  <a:latin typeface="Times New Roman" pitchFamily="18" charset="0"/>
                  <a:ea typeface="標楷體" pitchFamily="65" charset="-120"/>
                  <a:cs typeface="Times New Roman" pitchFamily="18" charset="0"/>
                </a:rPr>
                <a:t>項超額比序項目比序順序由各校自訂</a:t>
              </a:r>
            </a:p>
          </p:txBody>
        </p:sp>
      </p:grpSp>
      <p:grpSp>
        <p:nvGrpSpPr>
          <p:cNvPr id="17" name="群組 16"/>
          <p:cNvGrpSpPr>
            <a:grpSpLocks/>
          </p:cNvGrpSpPr>
          <p:nvPr/>
        </p:nvGrpSpPr>
        <p:grpSpPr bwMode="auto">
          <a:xfrm>
            <a:off x="2898775" y="1989138"/>
            <a:ext cx="5419725" cy="3492500"/>
            <a:chOff x="2898421" y="1989269"/>
            <a:chExt cx="5420536" cy="3492392"/>
          </a:xfrm>
        </p:grpSpPr>
        <p:sp>
          <p:nvSpPr>
            <p:cNvPr id="40994" name="Text Box 14"/>
            <p:cNvSpPr txBox="1">
              <a:spLocks noChangeArrowheads="1"/>
            </p:cNvSpPr>
            <p:nvPr/>
          </p:nvSpPr>
          <p:spPr bwMode="auto">
            <a:xfrm>
              <a:off x="4014928" y="3533859"/>
              <a:ext cx="4304029" cy="23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sz="1000" b="1">
                  <a:solidFill>
                    <a:srgbClr val="0070C0"/>
                  </a:solidFill>
                  <a:latin typeface="標楷體" pitchFamily="65" charset="-120"/>
                </a:rPr>
                <a:t>（多元學習表現分項比序完後再進行國中教育會考分項比序）</a:t>
              </a:r>
              <a:endParaRPr kumimoji="0" lang="zh-TW" altLang="en-US">
                <a:latin typeface="Calibri" pitchFamily="34" charset="0"/>
              </a:endParaRPr>
            </a:p>
          </p:txBody>
        </p:sp>
        <p:grpSp>
          <p:nvGrpSpPr>
            <p:cNvPr id="40995" name="群組 15"/>
            <p:cNvGrpSpPr>
              <a:grpSpLocks/>
            </p:cNvGrpSpPr>
            <p:nvPr/>
          </p:nvGrpSpPr>
          <p:grpSpPr bwMode="auto">
            <a:xfrm>
              <a:off x="2898421" y="1989269"/>
              <a:ext cx="5327747" cy="3492392"/>
              <a:chOff x="2898421" y="1989269"/>
              <a:chExt cx="5327747" cy="3492392"/>
            </a:xfrm>
          </p:grpSpPr>
          <p:sp>
            <p:nvSpPr>
              <p:cNvPr id="40996" name="Oval 6"/>
              <p:cNvSpPr>
                <a:spLocks noChangeArrowheads="1"/>
              </p:cNvSpPr>
              <p:nvPr/>
            </p:nvSpPr>
            <p:spPr bwMode="auto">
              <a:xfrm>
                <a:off x="2898421" y="3960538"/>
                <a:ext cx="5327747" cy="1521123"/>
              </a:xfrm>
              <a:prstGeom prst="ellipse">
                <a:avLst/>
              </a:prstGeom>
              <a:solidFill>
                <a:srgbClr val="FFFFFF"/>
              </a:solidFill>
              <a:ln w="19050">
                <a:solidFill>
                  <a:srgbClr val="FF0000"/>
                </a:solidFill>
                <a:prstDash val="dash"/>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latin typeface="Calibri" pitchFamily="34" charset="0"/>
                </a:endParaRPr>
              </a:p>
            </p:txBody>
          </p:sp>
          <p:cxnSp>
            <p:nvCxnSpPr>
              <p:cNvPr id="40997" name="AutoShape 8"/>
              <p:cNvCxnSpPr>
                <a:cxnSpLocks noChangeShapeType="1"/>
              </p:cNvCxnSpPr>
              <p:nvPr/>
            </p:nvCxnSpPr>
            <p:spPr bwMode="auto">
              <a:xfrm>
                <a:off x="4084139" y="3767047"/>
                <a:ext cx="241859" cy="174891"/>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0998" name="AutoShape 24"/>
              <p:cNvCxnSpPr>
                <a:cxnSpLocks noChangeShapeType="1"/>
              </p:cNvCxnSpPr>
              <p:nvPr/>
            </p:nvCxnSpPr>
            <p:spPr bwMode="auto">
              <a:xfrm flipH="1">
                <a:off x="6971999" y="1989269"/>
                <a:ext cx="12930" cy="252508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0999" name="Text Box 28"/>
              <p:cNvSpPr txBox="1">
                <a:spLocks noChangeArrowheads="1"/>
              </p:cNvSpPr>
              <p:nvPr/>
            </p:nvSpPr>
            <p:spPr bwMode="auto">
              <a:xfrm>
                <a:off x="3173745" y="4647053"/>
                <a:ext cx="615296" cy="374766"/>
              </a:xfrm>
              <a:prstGeom prst="rect">
                <a:avLst/>
              </a:prstGeom>
              <a:solidFill>
                <a:srgbClr val="92D05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國文</a:t>
                </a:r>
              </a:p>
            </p:txBody>
          </p:sp>
          <p:sp>
            <p:nvSpPr>
              <p:cNvPr id="41000" name="Text Box 29"/>
              <p:cNvSpPr txBox="1">
                <a:spLocks noChangeArrowheads="1"/>
              </p:cNvSpPr>
              <p:nvPr/>
            </p:nvSpPr>
            <p:spPr bwMode="auto">
              <a:xfrm>
                <a:off x="5035604" y="4647053"/>
                <a:ext cx="626704" cy="374766"/>
              </a:xfrm>
              <a:prstGeom prst="rect">
                <a:avLst/>
              </a:prstGeom>
              <a:solidFill>
                <a:srgbClr val="92D05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數學</a:t>
                </a:r>
              </a:p>
            </p:txBody>
          </p:sp>
          <p:sp>
            <p:nvSpPr>
              <p:cNvPr id="41001" name="Text Box 30"/>
              <p:cNvSpPr txBox="1">
                <a:spLocks noChangeArrowheads="1"/>
              </p:cNvSpPr>
              <p:nvPr/>
            </p:nvSpPr>
            <p:spPr bwMode="auto">
              <a:xfrm>
                <a:off x="4151829" y="4633494"/>
                <a:ext cx="604648" cy="374766"/>
              </a:xfrm>
              <a:prstGeom prst="rect">
                <a:avLst/>
              </a:prstGeom>
              <a:solidFill>
                <a:srgbClr val="92D05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英語</a:t>
                </a:r>
              </a:p>
            </p:txBody>
          </p:sp>
          <p:sp>
            <p:nvSpPr>
              <p:cNvPr id="41002" name="Text Box 31"/>
              <p:cNvSpPr txBox="1">
                <a:spLocks noChangeArrowheads="1"/>
              </p:cNvSpPr>
              <p:nvPr/>
            </p:nvSpPr>
            <p:spPr bwMode="auto">
              <a:xfrm>
                <a:off x="6137661" y="4634049"/>
                <a:ext cx="616056" cy="374766"/>
              </a:xfrm>
              <a:prstGeom prst="rect">
                <a:avLst/>
              </a:prstGeom>
              <a:solidFill>
                <a:srgbClr val="92D05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社會</a:t>
                </a:r>
              </a:p>
            </p:txBody>
          </p:sp>
          <p:sp>
            <p:nvSpPr>
              <p:cNvPr id="41003" name="Text Box 32"/>
              <p:cNvSpPr txBox="1">
                <a:spLocks noChangeArrowheads="1"/>
              </p:cNvSpPr>
              <p:nvPr/>
            </p:nvSpPr>
            <p:spPr bwMode="auto">
              <a:xfrm>
                <a:off x="7111418" y="4647053"/>
                <a:ext cx="639634" cy="374766"/>
              </a:xfrm>
              <a:prstGeom prst="rect">
                <a:avLst/>
              </a:prstGeom>
              <a:solidFill>
                <a:srgbClr val="92D05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自然</a:t>
                </a:r>
              </a:p>
            </p:txBody>
          </p:sp>
          <p:cxnSp>
            <p:nvCxnSpPr>
              <p:cNvPr id="41004" name="AutoShape 34"/>
              <p:cNvCxnSpPr>
                <a:cxnSpLocks noChangeShapeType="1"/>
              </p:cNvCxnSpPr>
              <p:nvPr/>
            </p:nvCxnSpPr>
            <p:spPr bwMode="auto">
              <a:xfrm flipV="1">
                <a:off x="3573041" y="4495800"/>
                <a:ext cx="3869159" cy="856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05" name="AutoShape 35"/>
              <p:cNvCxnSpPr>
                <a:cxnSpLocks noChangeShapeType="1"/>
              </p:cNvCxnSpPr>
              <p:nvPr/>
            </p:nvCxnSpPr>
            <p:spPr bwMode="auto">
              <a:xfrm>
                <a:off x="3573041" y="4504364"/>
                <a:ext cx="0" cy="133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06" name="AutoShape 36"/>
              <p:cNvCxnSpPr>
                <a:cxnSpLocks noChangeShapeType="1"/>
              </p:cNvCxnSpPr>
              <p:nvPr/>
            </p:nvCxnSpPr>
            <p:spPr bwMode="auto">
              <a:xfrm>
                <a:off x="4494083" y="4500244"/>
                <a:ext cx="0" cy="133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07" name="AutoShape 37"/>
              <p:cNvCxnSpPr>
                <a:cxnSpLocks noChangeShapeType="1"/>
              </p:cNvCxnSpPr>
              <p:nvPr/>
            </p:nvCxnSpPr>
            <p:spPr bwMode="auto">
              <a:xfrm>
                <a:off x="5355040" y="4514358"/>
                <a:ext cx="0" cy="1326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08" name="AutoShape 38"/>
              <p:cNvCxnSpPr>
                <a:cxnSpLocks noChangeShapeType="1"/>
              </p:cNvCxnSpPr>
              <p:nvPr/>
            </p:nvCxnSpPr>
            <p:spPr bwMode="auto">
              <a:xfrm>
                <a:off x="6446450" y="4500799"/>
                <a:ext cx="0" cy="1326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09" name="AutoShape 39"/>
              <p:cNvCxnSpPr>
                <a:cxnSpLocks noChangeShapeType="1"/>
              </p:cNvCxnSpPr>
              <p:nvPr/>
            </p:nvCxnSpPr>
            <p:spPr bwMode="auto">
              <a:xfrm>
                <a:off x="7442263" y="4513248"/>
                <a:ext cx="0" cy="133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1010" name="Text Box 42"/>
              <p:cNvSpPr txBox="1">
                <a:spLocks noChangeArrowheads="1"/>
              </p:cNvSpPr>
              <p:nvPr/>
            </p:nvSpPr>
            <p:spPr bwMode="auto">
              <a:xfrm>
                <a:off x="3878787" y="4102948"/>
                <a:ext cx="2940339" cy="305920"/>
              </a:xfrm>
              <a:prstGeom prst="rect">
                <a:avLst/>
              </a:prstGeom>
              <a:solidFill>
                <a:srgbClr val="FDE9D9"/>
              </a:solidFill>
              <a:ln w="19050" cap="rnd">
                <a:solidFill>
                  <a:srgbClr val="000000"/>
                </a:solidFill>
                <a:prstDash val="sysDot"/>
                <a:miter lim="800000"/>
                <a:headEnd/>
                <a:tailEnd/>
              </a:ln>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Wingdings" pitchFamily="2" charset="2"/>
                  <a:buNone/>
                </a:pPr>
                <a:r>
                  <a:rPr kumimoji="0" lang="zh-TW" altLang="en-US" sz="1100" b="1">
                    <a:latin typeface="Times New Roman" pitchFamily="18" charset="0"/>
                    <a:ea typeface="標楷體" pitchFamily="65" charset="-120"/>
                    <a:cs typeface="Times New Roman" pitchFamily="18" charset="0"/>
                  </a:rPr>
                  <a:t>以下</a:t>
                </a:r>
                <a:r>
                  <a:rPr kumimoji="0" lang="en-US" altLang="zh-TW" sz="1100" b="1">
                    <a:latin typeface="Times New Roman" pitchFamily="18" charset="0"/>
                    <a:ea typeface="標楷體" pitchFamily="65" charset="-120"/>
                    <a:cs typeface="Times New Roman" pitchFamily="18" charset="0"/>
                  </a:rPr>
                  <a:t>5</a:t>
                </a:r>
                <a:r>
                  <a:rPr kumimoji="0" lang="zh-TW" altLang="en-US" sz="1100" b="1">
                    <a:latin typeface="Times New Roman" pitchFamily="18" charset="0"/>
                    <a:ea typeface="標楷體" pitchFamily="65" charset="-120"/>
                    <a:cs typeface="Times New Roman" pitchFamily="18" charset="0"/>
                  </a:rPr>
                  <a:t>項超額比序項目比序順序由各校自訂</a:t>
                </a:r>
              </a:p>
            </p:txBody>
          </p:sp>
          <p:cxnSp>
            <p:nvCxnSpPr>
              <p:cNvPr id="41011" name="AutoShape 43"/>
              <p:cNvCxnSpPr>
                <a:cxnSpLocks noChangeShapeType="1"/>
              </p:cNvCxnSpPr>
              <p:nvPr/>
            </p:nvCxnSpPr>
            <p:spPr bwMode="auto">
              <a:xfrm>
                <a:off x="3503069" y="5021818"/>
                <a:ext cx="0" cy="1987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12" name="AutoShape 44"/>
              <p:cNvCxnSpPr>
                <a:cxnSpLocks noChangeShapeType="1"/>
              </p:cNvCxnSpPr>
              <p:nvPr/>
            </p:nvCxnSpPr>
            <p:spPr bwMode="auto">
              <a:xfrm>
                <a:off x="4415744" y="5017143"/>
                <a:ext cx="0" cy="1987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13" name="AutoShape 45"/>
              <p:cNvCxnSpPr>
                <a:cxnSpLocks noChangeShapeType="1"/>
              </p:cNvCxnSpPr>
              <p:nvPr/>
            </p:nvCxnSpPr>
            <p:spPr bwMode="auto">
              <a:xfrm>
                <a:off x="5348956" y="5030702"/>
                <a:ext cx="0" cy="1732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14" name="AutoShape 46"/>
              <p:cNvCxnSpPr>
                <a:cxnSpLocks noChangeShapeType="1"/>
              </p:cNvCxnSpPr>
              <p:nvPr/>
            </p:nvCxnSpPr>
            <p:spPr bwMode="auto">
              <a:xfrm>
                <a:off x="6446450" y="5017698"/>
                <a:ext cx="0" cy="1987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15" name="AutoShape 47"/>
              <p:cNvCxnSpPr>
                <a:cxnSpLocks noChangeShapeType="1"/>
              </p:cNvCxnSpPr>
              <p:nvPr/>
            </p:nvCxnSpPr>
            <p:spPr bwMode="auto">
              <a:xfrm>
                <a:off x="7416404" y="5030702"/>
                <a:ext cx="0" cy="1987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16" name="AutoShape 48"/>
              <p:cNvCxnSpPr>
                <a:cxnSpLocks noChangeShapeType="1"/>
              </p:cNvCxnSpPr>
              <p:nvPr/>
            </p:nvCxnSpPr>
            <p:spPr bwMode="auto">
              <a:xfrm>
                <a:off x="3503069" y="5203927"/>
                <a:ext cx="392816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18" name="群組 17"/>
          <p:cNvGrpSpPr>
            <a:grpSpLocks/>
          </p:cNvGrpSpPr>
          <p:nvPr/>
        </p:nvGrpSpPr>
        <p:grpSpPr bwMode="auto">
          <a:xfrm>
            <a:off x="2871788" y="5200650"/>
            <a:ext cx="5064125" cy="1108075"/>
            <a:chOff x="2871041" y="5200430"/>
            <a:chExt cx="5065353" cy="1108890"/>
          </a:xfrm>
        </p:grpSpPr>
        <p:sp>
          <p:nvSpPr>
            <p:cNvPr id="40990" name="Oval 7"/>
            <p:cNvSpPr>
              <a:spLocks noChangeArrowheads="1"/>
            </p:cNvSpPr>
            <p:nvPr/>
          </p:nvSpPr>
          <p:spPr bwMode="auto">
            <a:xfrm>
              <a:off x="2871041" y="5534821"/>
              <a:ext cx="5065353" cy="774499"/>
            </a:xfrm>
            <a:prstGeom prst="ellipse">
              <a:avLst/>
            </a:prstGeom>
            <a:solidFill>
              <a:srgbClr val="FFFFFF"/>
            </a:solidFill>
            <a:ln w="19050">
              <a:solidFill>
                <a:srgbClr val="FF0000"/>
              </a:solidFill>
              <a:prstDash val="dash"/>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latin typeface="Calibri" pitchFamily="34" charset="0"/>
              </a:endParaRPr>
            </a:p>
          </p:txBody>
        </p:sp>
        <p:sp>
          <p:nvSpPr>
            <p:cNvPr id="40991" name="Text Box 25"/>
            <p:cNvSpPr txBox="1">
              <a:spLocks noChangeArrowheads="1"/>
            </p:cNvSpPr>
            <p:nvPr/>
          </p:nvSpPr>
          <p:spPr bwMode="auto">
            <a:xfrm>
              <a:off x="3427012" y="5762892"/>
              <a:ext cx="3888761" cy="316469"/>
            </a:xfrm>
            <a:prstGeom prst="rect">
              <a:avLst/>
            </a:prstGeom>
            <a:solidFill>
              <a:srgbClr val="FFC000"/>
            </a:solidFill>
            <a:ln w="9525">
              <a:solidFill>
                <a:srgbClr val="000000"/>
              </a:solidFill>
              <a:miter lim="800000"/>
              <a:headEnd/>
              <a:tailEnd/>
            </a:ln>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400" b="1">
                  <a:latin typeface="標楷體" pitchFamily="65" charset="-120"/>
                  <a:ea typeface="標楷體" pitchFamily="65" charset="-120"/>
                </a:rPr>
                <a:t>國中教育會考三等級四標示</a:t>
              </a:r>
            </a:p>
          </p:txBody>
        </p:sp>
        <p:cxnSp>
          <p:nvCxnSpPr>
            <p:cNvPr id="40992" name="AutoShape 49"/>
            <p:cNvCxnSpPr>
              <a:cxnSpLocks noChangeShapeType="1"/>
            </p:cNvCxnSpPr>
            <p:nvPr/>
          </p:nvCxnSpPr>
          <p:spPr bwMode="auto">
            <a:xfrm flipH="1">
              <a:off x="5348956" y="5200430"/>
              <a:ext cx="2686" cy="5624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93" name="AutoShape 50"/>
            <p:cNvCxnSpPr>
              <a:cxnSpLocks noChangeShapeType="1"/>
            </p:cNvCxnSpPr>
            <p:nvPr/>
          </p:nvCxnSpPr>
          <p:spPr bwMode="auto">
            <a:xfrm>
              <a:off x="7524328" y="5294278"/>
              <a:ext cx="0" cy="374766"/>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cxnSp>
        <p:nvCxnSpPr>
          <p:cNvPr id="40967" name="AutoShape 51"/>
          <p:cNvCxnSpPr>
            <a:cxnSpLocks noChangeShapeType="1"/>
          </p:cNvCxnSpPr>
          <p:nvPr/>
        </p:nvCxnSpPr>
        <p:spPr bwMode="auto">
          <a:xfrm>
            <a:off x="2808288" y="3348038"/>
            <a:ext cx="0" cy="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0968" name="AutoShape 60"/>
          <p:cNvCxnSpPr>
            <a:cxnSpLocks noChangeShapeType="1"/>
          </p:cNvCxnSpPr>
          <p:nvPr/>
        </p:nvCxnSpPr>
        <p:spPr bwMode="auto">
          <a:xfrm flipH="1">
            <a:off x="2968625" y="3533775"/>
            <a:ext cx="158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9" name="Text Box 11"/>
          <p:cNvSpPr txBox="1">
            <a:spLocks noChangeArrowheads="1"/>
          </p:cNvSpPr>
          <p:nvPr/>
        </p:nvSpPr>
        <p:spPr bwMode="auto">
          <a:xfrm>
            <a:off x="8434388" y="2714625"/>
            <a:ext cx="341312" cy="4113213"/>
          </a:xfrm>
          <a:prstGeom prst="rect">
            <a:avLst/>
          </a:prstGeom>
          <a:solidFill>
            <a:schemeClr val="bg2">
              <a:lumMod val="90000"/>
            </a:schemeClr>
          </a:solidFill>
          <a:ln w="9525">
            <a:solidFill>
              <a:srgbClr val="000000"/>
            </a:solidFill>
            <a:miter lim="800000"/>
            <a:headEnd/>
            <a:tailEnd/>
          </a:ln>
        </p:spPr>
        <p:txBody>
          <a:bodyPr vert="eaVert" anchor="ctr"/>
          <a:lstStyle/>
          <a:p>
            <a:pPr marL="342900" indent="-342900" algn="ctr" eaLnBrk="1" fontAlgn="auto" hangingPunct="1">
              <a:spcBef>
                <a:spcPts val="0"/>
              </a:spcBef>
              <a:spcAft>
                <a:spcPts val="0"/>
              </a:spcAft>
              <a:buFont typeface="Wingdings" pitchFamily="2" charset="2"/>
              <a:buNone/>
              <a:defRPr/>
            </a:pPr>
            <a:r>
              <a:rPr kumimoji="0" lang="zh-TW" altLang="en-US" sz="1300" b="1" dirty="0">
                <a:solidFill>
                  <a:schemeClr val="bg2">
                    <a:lumMod val="25000"/>
                  </a:schemeClr>
                </a:solidFill>
                <a:latin typeface="標楷體" pitchFamily="65" charset="-120"/>
                <a:ea typeface="標楷體" pitchFamily="65" charset="-120"/>
              </a:rPr>
              <a:t>分                   項</a:t>
            </a:r>
            <a:endParaRPr kumimoji="0" lang="zh-TW" b="1" dirty="0">
              <a:solidFill>
                <a:schemeClr val="bg2">
                  <a:lumMod val="25000"/>
                </a:schemeClr>
              </a:solidFill>
              <a:latin typeface="標楷體" pitchFamily="65" charset="-120"/>
              <a:ea typeface="標楷體" pitchFamily="65" charset="-120"/>
            </a:endParaRPr>
          </a:p>
        </p:txBody>
      </p:sp>
      <p:grpSp>
        <p:nvGrpSpPr>
          <p:cNvPr id="110" name="群組 109"/>
          <p:cNvGrpSpPr>
            <a:grpSpLocks/>
          </p:cNvGrpSpPr>
          <p:nvPr/>
        </p:nvGrpSpPr>
        <p:grpSpPr bwMode="auto">
          <a:xfrm>
            <a:off x="134938" y="1992313"/>
            <a:ext cx="8582025" cy="2416175"/>
            <a:chOff x="134533" y="1972613"/>
            <a:chExt cx="8582199" cy="2416267"/>
          </a:xfrm>
        </p:grpSpPr>
        <p:grpSp>
          <p:nvGrpSpPr>
            <p:cNvPr id="40974" name="群組 110"/>
            <p:cNvGrpSpPr>
              <a:grpSpLocks/>
            </p:cNvGrpSpPr>
            <p:nvPr/>
          </p:nvGrpSpPr>
          <p:grpSpPr bwMode="auto">
            <a:xfrm>
              <a:off x="134533" y="1972613"/>
              <a:ext cx="8582199" cy="2416267"/>
              <a:chOff x="134533" y="1972613"/>
              <a:chExt cx="8582199" cy="2416267"/>
            </a:xfrm>
          </p:grpSpPr>
          <p:sp>
            <p:nvSpPr>
              <p:cNvPr id="40976" name="Text Box 13"/>
              <p:cNvSpPr txBox="1">
                <a:spLocks noChangeArrowheads="1"/>
              </p:cNvSpPr>
              <p:nvPr/>
            </p:nvSpPr>
            <p:spPr bwMode="auto">
              <a:xfrm>
                <a:off x="2871040" y="2086431"/>
                <a:ext cx="3096254" cy="1437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Wingdings" pitchFamily="2" charset="2"/>
                  <a:buNone/>
                </a:pPr>
                <a:r>
                  <a:rPr kumimoji="0" lang="zh-TW" altLang="en-US" sz="1000" b="1">
                    <a:solidFill>
                      <a:srgbClr val="0070C0"/>
                    </a:solidFill>
                    <a:latin typeface="標楷體" pitchFamily="65" charset="-120"/>
                  </a:rPr>
                  <a:t>（主項目無法比出積分順序時進行分項比序）</a:t>
                </a:r>
                <a:endParaRPr kumimoji="0" lang="zh-TW" altLang="en-US">
                  <a:latin typeface="Calibri" pitchFamily="34" charset="0"/>
                </a:endParaRPr>
              </a:p>
            </p:txBody>
          </p:sp>
          <p:sp>
            <p:nvSpPr>
              <p:cNvPr id="40977" name="Oval 5"/>
              <p:cNvSpPr>
                <a:spLocks noChangeArrowheads="1"/>
              </p:cNvSpPr>
              <p:nvPr/>
            </p:nvSpPr>
            <p:spPr bwMode="auto">
              <a:xfrm>
                <a:off x="134533" y="2780441"/>
                <a:ext cx="3949606" cy="1608439"/>
              </a:xfrm>
              <a:prstGeom prst="ellipse">
                <a:avLst/>
              </a:prstGeom>
              <a:solidFill>
                <a:srgbClr val="FFFFFF"/>
              </a:solidFill>
              <a:ln w="19050">
                <a:solidFill>
                  <a:srgbClr val="FF0000"/>
                </a:solidFill>
                <a:prstDash val="dash"/>
                <a:round/>
                <a:headEnd/>
                <a:tailEnd/>
              </a:ln>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latin typeface="Calibri" pitchFamily="34" charset="0"/>
                </a:endParaRPr>
              </a:p>
            </p:txBody>
          </p:sp>
          <p:cxnSp>
            <p:nvCxnSpPr>
              <p:cNvPr id="40978" name="AutoShape 9"/>
              <p:cNvCxnSpPr>
                <a:cxnSpLocks noChangeShapeType="1"/>
              </p:cNvCxnSpPr>
              <p:nvPr/>
            </p:nvCxnSpPr>
            <p:spPr bwMode="auto">
              <a:xfrm>
                <a:off x="3414843" y="2457865"/>
                <a:ext cx="0" cy="40585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0979" name="AutoShape 10"/>
              <p:cNvCxnSpPr>
                <a:cxnSpLocks noChangeShapeType="1"/>
              </p:cNvCxnSpPr>
              <p:nvPr/>
            </p:nvCxnSpPr>
            <p:spPr bwMode="auto">
              <a:xfrm>
                <a:off x="309463" y="2555582"/>
                <a:ext cx="8407269" cy="555"/>
              </a:xfrm>
              <a:prstGeom prst="straightConnector1">
                <a:avLst/>
              </a:prstGeom>
              <a:noFill/>
              <a:ln w="31750">
                <a:solidFill>
                  <a:srgbClr val="17365D"/>
                </a:solidFill>
                <a:prstDash val="dashDot"/>
                <a:round/>
                <a:headEnd/>
                <a:tailEnd/>
              </a:ln>
              <a:extLst>
                <a:ext uri="{909E8E84-426E-40DD-AFC4-6F175D3DCCD1}">
                  <a14:hiddenFill xmlns:a14="http://schemas.microsoft.com/office/drawing/2010/main">
                    <a:noFill/>
                  </a14:hiddenFill>
                </a:ext>
              </a:extLst>
            </p:spPr>
          </p:cxnSp>
          <p:cxnSp>
            <p:nvCxnSpPr>
              <p:cNvPr id="40980" name="AutoShape 23"/>
              <p:cNvCxnSpPr>
                <a:cxnSpLocks noChangeShapeType="1"/>
              </p:cNvCxnSpPr>
              <p:nvPr/>
            </p:nvCxnSpPr>
            <p:spPr bwMode="auto">
              <a:xfrm>
                <a:off x="1737040" y="1972613"/>
                <a:ext cx="761" cy="100215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0981" name="Text Box 41"/>
              <p:cNvSpPr txBox="1">
                <a:spLocks noChangeArrowheads="1"/>
              </p:cNvSpPr>
              <p:nvPr/>
            </p:nvSpPr>
            <p:spPr bwMode="auto">
              <a:xfrm>
                <a:off x="638787" y="3814795"/>
                <a:ext cx="2808000" cy="291485"/>
              </a:xfrm>
              <a:prstGeom prst="rect">
                <a:avLst/>
              </a:prstGeom>
              <a:solidFill>
                <a:srgbClr val="FDE9D9"/>
              </a:solidFill>
              <a:ln w="19050" cap="rnd">
                <a:solidFill>
                  <a:srgbClr val="000000"/>
                </a:solidFill>
                <a:prstDash val="sysDot"/>
                <a:miter lim="800000"/>
                <a:headEnd/>
                <a:tailEnd/>
              </a:ln>
            </p:spPr>
            <p:txBody>
              <a:bodyP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Wingdings" pitchFamily="2" charset="2"/>
                  <a:buNone/>
                </a:pPr>
                <a:r>
                  <a:rPr kumimoji="0" lang="zh-TW" altLang="en-US" sz="1100" b="1">
                    <a:latin typeface="Times New Roman" pitchFamily="18" charset="0"/>
                    <a:ea typeface="標楷體" pitchFamily="65" charset="-120"/>
                    <a:cs typeface="Times New Roman" pitchFamily="18" charset="0"/>
                  </a:rPr>
                  <a:t>以上</a:t>
                </a:r>
                <a:r>
                  <a:rPr kumimoji="0" lang="en-US" altLang="zh-TW" sz="1100" b="1">
                    <a:latin typeface="Times New Roman" pitchFamily="18" charset="0"/>
                    <a:ea typeface="標楷體" pitchFamily="65" charset="-120"/>
                    <a:cs typeface="Times New Roman" pitchFamily="18" charset="0"/>
                  </a:rPr>
                  <a:t>4</a:t>
                </a:r>
                <a:r>
                  <a:rPr kumimoji="0" lang="zh-TW" altLang="en-US" sz="1100" b="1">
                    <a:latin typeface="Times New Roman" pitchFamily="18" charset="0"/>
                    <a:ea typeface="標楷體" pitchFamily="65" charset="-120"/>
                    <a:cs typeface="Times New Roman" pitchFamily="18" charset="0"/>
                  </a:rPr>
                  <a:t>項超額比序項目比序順序由各校自訂</a:t>
                </a:r>
              </a:p>
            </p:txBody>
          </p:sp>
          <p:cxnSp>
            <p:nvCxnSpPr>
              <p:cNvPr id="40982" name="AutoShape 53"/>
              <p:cNvCxnSpPr>
                <a:cxnSpLocks noChangeShapeType="1"/>
              </p:cNvCxnSpPr>
              <p:nvPr/>
            </p:nvCxnSpPr>
            <p:spPr bwMode="auto">
              <a:xfrm>
                <a:off x="915632" y="2975320"/>
                <a:ext cx="0" cy="17489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0983" name="Text Box 54"/>
              <p:cNvSpPr txBox="1">
                <a:spLocks noChangeArrowheads="1"/>
              </p:cNvSpPr>
              <p:nvPr/>
            </p:nvSpPr>
            <p:spPr bwMode="auto">
              <a:xfrm>
                <a:off x="596195" y="3150210"/>
                <a:ext cx="690592" cy="592963"/>
              </a:xfrm>
              <a:prstGeom prst="rect">
                <a:avLst/>
              </a:prstGeom>
              <a:solidFill>
                <a:srgbClr val="B6DDE8"/>
              </a:solidFill>
              <a:ln w="9525">
                <a:solidFill>
                  <a:srgbClr val="000000"/>
                </a:solidFill>
                <a:miter lim="800000"/>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競賽</a:t>
                </a:r>
              </a:p>
            </p:txBody>
          </p:sp>
          <p:sp>
            <p:nvSpPr>
              <p:cNvPr id="40984" name="Text Box 55"/>
              <p:cNvSpPr txBox="1">
                <a:spLocks noChangeArrowheads="1"/>
              </p:cNvSpPr>
              <p:nvPr/>
            </p:nvSpPr>
            <p:spPr bwMode="auto">
              <a:xfrm>
                <a:off x="1394787" y="3150210"/>
                <a:ext cx="683747" cy="592963"/>
              </a:xfrm>
              <a:prstGeom prst="rect">
                <a:avLst/>
              </a:prstGeom>
              <a:solidFill>
                <a:srgbClr val="B6DDE8"/>
              </a:solidFill>
              <a:ln w="9525">
                <a:solidFill>
                  <a:srgbClr val="000000"/>
                </a:solidFill>
                <a:miter lim="800000"/>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服務</a:t>
                </a:r>
                <a:endParaRPr kumimoji="0" lang="en-US" altLang="zh-TW" sz="1300" b="1">
                  <a:latin typeface="標楷體" pitchFamily="65" charset="-120"/>
                  <a:ea typeface="標楷體" pitchFamily="65" charset="-120"/>
                </a:endParaRPr>
              </a:p>
              <a:p>
                <a:pPr algn="ctr" eaLnBrk="1" hangingPunct="1">
                  <a:buFont typeface="Wingdings" pitchFamily="2" charset="2"/>
                  <a:buNone/>
                </a:pPr>
                <a:r>
                  <a:rPr kumimoji="0" lang="zh-TW" altLang="en-US" sz="1300" b="1">
                    <a:latin typeface="標楷體" pitchFamily="65" charset="-120"/>
                    <a:ea typeface="標楷體" pitchFamily="65" charset="-120"/>
                  </a:rPr>
                  <a:t>學習</a:t>
                </a:r>
              </a:p>
            </p:txBody>
          </p:sp>
          <p:sp>
            <p:nvSpPr>
              <p:cNvPr id="40985" name="Text Box 56"/>
              <p:cNvSpPr txBox="1">
                <a:spLocks noChangeArrowheads="1"/>
              </p:cNvSpPr>
              <p:nvPr/>
            </p:nvSpPr>
            <p:spPr bwMode="auto">
              <a:xfrm>
                <a:off x="2192618" y="3150210"/>
                <a:ext cx="678423" cy="592963"/>
              </a:xfrm>
              <a:prstGeom prst="rect">
                <a:avLst/>
              </a:prstGeom>
              <a:solidFill>
                <a:srgbClr val="B6DDE8"/>
              </a:solidFill>
              <a:ln w="9525">
                <a:solidFill>
                  <a:srgbClr val="000000"/>
                </a:solidFill>
                <a:miter lim="800000"/>
                <a:headEnd/>
                <a:tailEnd/>
              </a:ln>
            </p:spPr>
            <p:txBody>
              <a:bodyPr lIns="18000" rIns="1800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日常生活表現評量</a:t>
                </a:r>
              </a:p>
            </p:txBody>
          </p:sp>
          <p:sp>
            <p:nvSpPr>
              <p:cNvPr id="40986" name="Text Box 57"/>
              <p:cNvSpPr txBox="1">
                <a:spLocks noChangeArrowheads="1"/>
              </p:cNvSpPr>
              <p:nvPr/>
            </p:nvSpPr>
            <p:spPr bwMode="auto">
              <a:xfrm>
                <a:off x="2991210" y="3150766"/>
                <a:ext cx="683747" cy="592408"/>
              </a:xfrm>
              <a:prstGeom prst="rect">
                <a:avLst/>
              </a:prstGeom>
              <a:solidFill>
                <a:srgbClr val="B6DDE8"/>
              </a:solidFill>
              <a:ln w="9525">
                <a:solidFill>
                  <a:srgbClr val="000000"/>
                </a:solidFill>
                <a:miter lim="800000"/>
                <a:headEnd/>
                <a:tailEnd/>
              </a:ln>
            </p:spPr>
            <p:txBody>
              <a:bodyPr lIns="18000" rIns="18000"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體適能</a:t>
                </a:r>
              </a:p>
            </p:txBody>
          </p:sp>
          <p:cxnSp>
            <p:nvCxnSpPr>
              <p:cNvPr id="40987" name="AutoShape 58"/>
              <p:cNvCxnSpPr>
                <a:cxnSpLocks noChangeShapeType="1"/>
              </p:cNvCxnSpPr>
              <p:nvPr/>
            </p:nvCxnSpPr>
            <p:spPr bwMode="auto">
              <a:xfrm>
                <a:off x="2489998" y="2975320"/>
                <a:ext cx="0" cy="17489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88" name="AutoShape 59"/>
              <p:cNvCxnSpPr>
                <a:cxnSpLocks noChangeShapeType="1"/>
              </p:cNvCxnSpPr>
              <p:nvPr/>
            </p:nvCxnSpPr>
            <p:spPr bwMode="auto">
              <a:xfrm>
                <a:off x="1737040" y="2974764"/>
                <a:ext cx="0" cy="1743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89" name="AutoShape 61"/>
              <p:cNvCxnSpPr>
                <a:cxnSpLocks noChangeShapeType="1"/>
              </p:cNvCxnSpPr>
              <p:nvPr/>
            </p:nvCxnSpPr>
            <p:spPr bwMode="auto">
              <a:xfrm>
                <a:off x="3403435" y="2974764"/>
                <a:ext cx="0" cy="1560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0975" name="AutoShape 52"/>
            <p:cNvCxnSpPr>
              <a:cxnSpLocks noChangeShapeType="1"/>
            </p:cNvCxnSpPr>
            <p:nvPr/>
          </p:nvCxnSpPr>
          <p:spPr bwMode="auto">
            <a:xfrm>
              <a:off x="915632" y="2974764"/>
              <a:ext cx="2499212" cy="5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9" name="群組 18"/>
          <p:cNvGrpSpPr>
            <a:grpSpLocks/>
          </p:cNvGrpSpPr>
          <p:nvPr/>
        </p:nvGrpSpPr>
        <p:grpSpPr bwMode="auto">
          <a:xfrm>
            <a:off x="5018088" y="6080125"/>
            <a:ext cx="706437" cy="679450"/>
            <a:chOff x="5017731" y="6079361"/>
            <a:chExt cx="707324" cy="680875"/>
          </a:xfrm>
        </p:grpSpPr>
        <p:sp>
          <p:nvSpPr>
            <p:cNvPr id="40972" name="Text Box 33"/>
            <p:cNvSpPr txBox="1">
              <a:spLocks noChangeArrowheads="1"/>
            </p:cNvSpPr>
            <p:nvPr/>
          </p:nvSpPr>
          <p:spPr bwMode="auto">
            <a:xfrm>
              <a:off x="5017731" y="6359375"/>
              <a:ext cx="707324" cy="400861"/>
            </a:xfrm>
            <a:prstGeom prst="rect">
              <a:avLst/>
            </a:prstGeom>
            <a:solidFill>
              <a:srgbClr val="92D050"/>
            </a:solidFill>
            <a:ln w="9525">
              <a:solidFill>
                <a:srgbClr val="000000"/>
              </a:solidFill>
              <a:miter lim="800000"/>
              <a:headEnd/>
              <a:tailEnd/>
            </a:ln>
          </p:spPr>
          <p:txBody>
            <a:bodyPr anchor="ctr"/>
            <a:lstStyle>
              <a:lvl1pPr marL="342900" indent="-342900">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buFont typeface="Wingdings" pitchFamily="2" charset="2"/>
                <a:buNone/>
              </a:pPr>
              <a:r>
                <a:rPr kumimoji="0" lang="zh-TW" altLang="en-US" sz="1300" b="1">
                  <a:latin typeface="標楷體" pitchFamily="65" charset="-120"/>
                  <a:ea typeface="標楷體" pitchFamily="65" charset="-120"/>
                </a:rPr>
                <a:t>寫作</a:t>
              </a:r>
            </a:p>
            <a:p>
              <a:pPr algn="ctr" eaLnBrk="1" hangingPunct="1">
                <a:buFont typeface="Wingdings" pitchFamily="2" charset="2"/>
                <a:buNone/>
              </a:pPr>
              <a:r>
                <a:rPr kumimoji="0" lang="zh-TW" altLang="en-US" sz="1300" b="1">
                  <a:latin typeface="標楷體" pitchFamily="65" charset="-120"/>
                  <a:ea typeface="標楷體" pitchFamily="65" charset="-120"/>
                </a:rPr>
                <a:t>測驗</a:t>
              </a:r>
            </a:p>
          </p:txBody>
        </p:sp>
        <p:cxnSp>
          <p:nvCxnSpPr>
            <p:cNvPr id="40973" name="AutoShape 24"/>
            <p:cNvCxnSpPr>
              <a:cxnSpLocks noChangeShapeType="1"/>
              <a:stCxn id="40991" idx="2"/>
            </p:cNvCxnSpPr>
            <p:nvPr/>
          </p:nvCxnSpPr>
          <p:spPr bwMode="auto">
            <a:xfrm>
              <a:off x="5371393" y="6079361"/>
              <a:ext cx="8027" cy="28665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down)">
                                      <p:cBhvr>
                                        <p:cTn id="17" dur="500"/>
                                        <p:tgtEl>
                                          <p:spTgt spid="1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ipe(down)">
                                      <p:cBhvr>
                                        <p:cTn id="20" dur="500"/>
                                        <p:tgtEl>
                                          <p:spTgt spid="1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edge">
                                      <p:cBhvr>
                                        <p:cTn id="30" dur="20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noChangeArrowheads="1"/>
          </p:cNvSpPr>
          <p:nvPr>
            <p:ph type="title"/>
          </p:nvPr>
        </p:nvSpPr>
        <p:spPr/>
        <p:txBody>
          <a:bodyPr/>
          <a:lstStyle/>
          <a:p>
            <a:endParaRPr lang="zh-TW" altLang="en-US" smtClean="0">
              <a:ea typeface="新細明體" charset="-120"/>
            </a:endParaRPr>
          </a:p>
        </p:txBody>
      </p:sp>
      <p:sp>
        <p:nvSpPr>
          <p:cNvPr id="4" name="標題 1"/>
          <p:cNvSpPr>
            <a:spLocks/>
          </p:cNvSpPr>
          <p:nvPr/>
        </p:nvSpPr>
        <p:spPr bwMode="gray">
          <a:xfrm>
            <a:off x="438150" y="152400"/>
            <a:ext cx="7086600" cy="487363"/>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lang="zh-TW" altLang="en-US" sz="3600" b="1" dirty="0">
                <a:solidFill>
                  <a:srgbClr val="660033"/>
                </a:solidFill>
                <a:effectLst>
                  <a:outerShdw blurRad="38100" dist="38100" dir="2700000" algn="tl">
                    <a:srgbClr val="C0C0C0"/>
                  </a:outerShdw>
                </a:effectLst>
                <a:latin typeface="+mj-lt"/>
                <a:ea typeface="標楷體" pitchFamily="65" charset="-120"/>
                <a:cs typeface="+mj-cs"/>
              </a:rPr>
              <a:t>成績暨登記分發報到通知單</a:t>
            </a:r>
            <a:r>
              <a:rPr lang="en-US" altLang="zh-TW" sz="3600" b="1" dirty="0">
                <a:solidFill>
                  <a:srgbClr val="660033"/>
                </a:solidFill>
                <a:effectLst>
                  <a:outerShdw blurRad="38100" dist="38100" dir="2700000" algn="tl">
                    <a:srgbClr val="C0C0C0"/>
                  </a:outerShdw>
                </a:effectLst>
                <a:latin typeface="+mj-lt"/>
                <a:ea typeface="標楷體" pitchFamily="65" charset="-120"/>
                <a:cs typeface="+mj-cs"/>
              </a:rPr>
              <a:t>(1)</a:t>
            </a:r>
            <a:endParaRPr lang="zh-TW" altLang="en-US" sz="3600" b="1" dirty="0">
              <a:solidFill>
                <a:srgbClr val="660033"/>
              </a:solidFill>
              <a:effectLst>
                <a:outerShdw blurRad="38100" dist="38100" dir="2700000" algn="tl">
                  <a:srgbClr val="C0C0C0"/>
                </a:outerShdw>
              </a:effectLst>
              <a:latin typeface="+mj-lt"/>
              <a:ea typeface="標楷體" pitchFamily="65" charset="-120"/>
              <a:cs typeface="+mj-cs"/>
            </a:endParaRPr>
          </a:p>
        </p:txBody>
      </p:sp>
      <p:pic>
        <p:nvPicPr>
          <p:cNvPr id="41988" name="圖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893763"/>
            <a:ext cx="8239125"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55576" y="10306"/>
            <a:ext cx="6427440" cy="487363"/>
          </a:xfrm>
        </p:spPr>
        <p:txBody>
          <a:bodyPr/>
          <a:lstStyle/>
          <a:p>
            <a:r>
              <a:rPr lang="zh-TW" altLang="en-US" sz="40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台灣高等教育的演進</a:t>
            </a:r>
            <a:endParaRPr lang="zh-TW" altLang="en-US" sz="40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5"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93" y="692696"/>
            <a:ext cx="6770959" cy="399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表格 5"/>
          <p:cNvGraphicFramePr>
            <a:graphicFrameLocks noGrp="1"/>
          </p:cNvGraphicFramePr>
          <p:nvPr>
            <p:extLst>
              <p:ext uri="{D42A27DB-BD31-4B8C-83A1-F6EECF244321}">
                <p14:modId xmlns:p14="http://schemas.microsoft.com/office/powerpoint/2010/main" val="1015602349"/>
              </p:ext>
            </p:extLst>
          </p:nvPr>
        </p:nvGraphicFramePr>
        <p:xfrm>
          <a:off x="1306870" y="4684109"/>
          <a:ext cx="6096003" cy="2057400"/>
        </p:xfrm>
        <a:graphic>
          <a:graphicData uri="http://schemas.openxmlformats.org/drawingml/2006/table">
            <a:tbl>
              <a:tblPr/>
              <a:tblGrid>
                <a:gridCol w="743415"/>
                <a:gridCol w="594732"/>
                <a:gridCol w="594732"/>
                <a:gridCol w="594732"/>
                <a:gridCol w="594732"/>
                <a:gridCol w="594732"/>
                <a:gridCol w="594732"/>
                <a:gridCol w="594732"/>
                <a:gridCol w="594732"/>
                <a:gridCol w="594732"/>
              </a:tblGrid>
              <a:tr h="205740">
                <a:tc rowSpan="2">
                  <a:txBody>
                    <a:bodyPr/>
                    <a:lstStyle/>
                    <a:p>
                      <a:pPr algn="ctr" fontAlgn="ctr"/>
                      <a:r>
                        <a:rPr lang="zh-TW" altLang="en-US" sz="1200" b="0" i="0" u="none" strike="noStrike" dirty="0">
                          <a:solidFill>
                            <a:srgbClr val="000000"/>
                          </a:solidFill>
                          <a:effectLst/>
                          <a:latin typeface="標楷體"/>
                        </a:rPr>
                        <a:t>學年度</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200" b="0" i="0" u="none" strike="noStrike">
                          <a:solidFill>
                            <a:srgbClr val="000000"/>
                          </a:solidFill>
                          <a:effectLst/>
                          <a:latin typeface="標楷體"/>
                        </a:rPr>
                        <a:t>專科學校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200" b="0" i="0" u="none" strike="noStrike">
                          <a:solidFill>
                            <a:srgbClr val="000000"/>
                          </a:solidFill>
                          <a:effectLst/>
                          <a:latin typeface="標楷體"/>
                        </a:rPr>
                        <a:t>獨立學院</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200" b="0" i="0" u="none" strike="noStrike" dirty="0">
                          <a:solidFill>
                            <a:srgbClr val="000000"/>
                          </a:solidFill>
                          <a:effectLst/>
                          <a:latin typeface="標楷體"/>
                        </a:rPr>
                        <a:t>大學</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205740">
                <a:tc vMerge="1">
                  <a:txBody>
                    <a:bodyPr/>
                    <a:lstStyle/>
                    <a:p>
                      <a:endParaRPr lang="zh-TW" altLang="en-US"/>
                    </a:p>
                  </a:txBody>
                  <a:tcPr/>
                </a:tc>
                <a:tc>
                  <a:txBody>
                    <a:bodyPr/>
                    <a:lstStyle/>
                    <a:p>
                      <a:pPr algn="ctr" fontAlgn="ctr"/>
                      <a:r>
                        <a:rPr lang="zh-TW" altLang="en-US" sz="1200" b="0" i="0" u="none" strike="noStrike">
                          <a:solidFill>
                            <a:srgbClr val="000000"/>
                          </a:solidFill>
                          <a:effectLst/>
                          <a:latin typeface="標楷體"/>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私立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公立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私立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公立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私立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標楷體"/>
                        </a:rPr>
                        <a:t>公立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ctr"/>
                      <a:r>
                        <a:rPr lang="en-US" altLang="zh-TW" sz="1200" b="0" i="0" u="none" strike="noStrike">
                          <a:solidFill>
                            <a:srgbClr val="000000"/>
                          </a:solidFill>
                          <a:effectLst/>
                          <a:latin typeface="標楷體"/>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ctr"/>
                      <a:r>
                        <a:rPr lang="en-US" altLang="zh-TW" sz="1200" b="0" i="0" u="none" strike="noStrike">
                          <a:solidFill>
                            <a:srgbClr val="000000"/>
                          </a:solidFill>
                          <a:effectLst/>
                          <a:latin typeface="標楷體"/>
                        </a:rPr>
                        <a:t>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ctr"/>
                      <a:r>
                        <a:rPr lang="en-US" altLang="zh-TW" sz="1200" b="0" i="0" u="none" strike="noStrike">
                          <a:solidFill>
                            <a:srgbClr val="000000"/>
                          </a:solidFill>
                          <a:effectLst/>
                          <a:latin typeface="標楷體"/>
                        </a:rPr>
                        <a:t>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ctr"/>
                      <a:r>
                        <a:rPr lang="en-US" altLang="zh-TW" sz="1200" b="0" i="0" u="none" strike="noStrike">
                          <a:solidFill>
                            <a:srgbClr val="000000"/>
                          </a:solidFill>
                          <a:effectLst/>
                          <a:latin typeface="標楷體"/>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ctr"/>
                      <a:r>
                        <a:rPr lang="en-US" altLang="zh-TW" sz="1200" b="1" i="0" u="none" strike="noStrike" dirty="0">
                          <a:solidFill>
                            <a:srgbClr val="FF0000"/>
                          </a:solidFill>
                          <a:effectLst/>
                          <a:latin typeface="標楷體"/>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200" b="1" i="0" u="none" strike="noStrike" dirty="0">
                          <a:solidFill>
                            <a:srgbClr val="FF0000"/>
                          </a:solidFill>
                          <a:effectLst/>
                          <a:latin typeface="標楷體"/>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5740">
                <a:tc>
                  <a:txBody>
                    <a:bodyPr/>
                    <a:lstStyle/>
                    <a:p>
                      <a:pPr algn="ctr" fontAlgn="ctr"/>
                      <a:r>
                        <a:rPr lang="en-US" altLang="zh-TW" sz="1200" b="0" i="0" u="none" strike="noStrike">
                          <a:solidFill>
                            <a:srgbClr val="000000"/>
                          </a:solidFill>
                          <a:effectLst/>
                          <a:latin typeface="標楷體"/>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ctr"/>
                      <a:r>
                        <a:rPr lang="en-US" altLang="zh-TW" sz="1200" b="0" i="0" u="none" strike="noStrike">
                          <a:solidFill>
                            <a:srgbClr val="000000"/>
                          </a:solidFill>
                          <a:effectLst/>
                          <a:latin typeface="標楷體"/>
                        </a:rPr>
                        <a:t>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effectLst/>
                          <a:latin typeface="標楷體"/>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ctr" fontAlgn="ctr"/>
                      <a:r>
                        <a:rPr lang="en-US" altLang="zh-TW" sz="1200" b="1" i="0" u="none" strike="noStrike" dirty="0">
                          <a:solidFill>
                            <a:srgbClr val="FF0000"/>
                          </a:solidFill>
                          <a:effectLst/>
                          <a:latin typeface="標楷體"/>
                        </a:rPr>
                        <a:t>107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127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200" b="1" i="0" u="none" strike="noStrike" dirty="0">
                          <a:solidFill>
                            <a:srgbClr val="FF0000"/>
                          </a:solidFill>
                          <a:effectLst/>
                          <a:latin typeface="標楷體"/>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438304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noChangeArrowheads="1"/>
          </p:cNvSpPr>
          <p:nvPr>
            <p:ph type="title"/>
          </p:nvPr>
        </p:nvSpPr>
        <p:spPr/>
        <p:txBody>
          <a:bodyPr/>
          <a:lstStyle/>
          <a:p>
            <a:endParaRPr lang="zh-TW" altLang="en-US" smtClean="0">
              <a:ea typeface="新細明體" charset="-120"/>
            </a:endParaRPr>
          </a:p>
        </p:txBody>
      </p:sp>
      <p:sp>
        <p:nvSpPr>
          <p:cNvPr id="4" name="標題 1"/>
          <p:cNvSpPr>
            <a:spLocks/>
          </p:cNvSpPr>
          <p:nvPr/>
        </p:nvSpPr>
        <p:spPr bwMode="gray">
          <a:xfrm>
            <a:off x="438150" y="152400"/>
            <a:ext cx="7086600" cy="487363"/>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lang="zh-TW" altLang="en-US" sz="3600" b="1" dirty="0">
                <a:solidFill>
                  <a:srgbClr val="0000FF"/>
                </a:solidFill>
                <a:effectLst>
                  <a:outerShdw blurRad="38100" dist="38100" dir="2700000" algn="tl">
                    <a:srgbClr val="C0C0C0"/>
                  </a:outerShdw>
                </a:effectLst>
                <a:latin typeface="+mj-lt"/>
                <a:ea typeface="標楷體" pitchFamily="65" charset="-120"/>
                <a:cs typeface="+mj-cs"/>
              </a:rPr>
              <a:t>成績暨登記分發報到通知單</a:t>
            </a:r>
            <a:r>
              <a:rPr lang="en-US" altLang="zh-TW" sz="3600" b="1" dirty="0">
                <a:solidFill>
                  <a:srgbClr val="0000FF"/>
                </a:solidFill>
                <a:effectLst>
                  <a:outerShdw blurRad="38100" dist="38100" dir="2700000" algn="tl">
                    <a:srgbClr val="C0C0C0"/>
                  </a:outerShdw>
                </a:effectLst>
                <a:latin typeface="+mj-lt"/>
                <a:ea typeface="標楷體" pitchFamily="65" charset="-120"/>
                <a:cs typeface="+mj-cs"/>
              </a:rPr>
              <a:t>(2)</a:t>
            </a:r>
            <a:endParaRPr lang="zh-TW" altLang="en-US" sz="3600" b="1" dirty="0">
              <a:solidFill>
                <a:srgbClr val="0000FF"/>
              </a:solidFill>
              <a:effectLst>
                <a:outerShdw blurRad="38100" dist="38100" dir="2700000" algn="tl">
                  <a:srgbClr val="C0C0C0"/>
                </a:outerShdw>
              </a:effectLst>
              <a:latin typeface="+mj-lt"/>
              <a:ea typeface="標楷體" pitchFamily="65" charset="-120"/>
              <a:cs typeface="+mj-cs"/>
            </a:endParaRPr>
          </a:p>
        </p:txBody>
      </p:sp>
      <p:pic>
        <p:nvPicPr>
          <p:cNvPr id="43012" name="圖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881063"/>
            <a:ext cx="8239125"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noChangeArrowheads="1"/>
          </p:cNvSpPr>
          <p:nvPr>
            <p:ph type="title"/>
          </p:nvPr>
        </p:nvSpPr>
        <p:spPr/>
        <p:txBody>
          <a:bodyPr/>
          <a:lstStyle/>
          <a:p>
            <a:endParaRPr lang="zh-TW" altLang="en-US" smtClean="0">
              <a:ea typeface="新細明體" charset="-120"/>
            </a:endParaRPr>
          </a:p>
        </p:txBody>
      </p:sp>
      <p:sp>
        <p:nvSpPr>
          <p:cNvPr id="4" name="標題 1"/>
          <p:cNvSpPr>
            <a:spLocks/>
          </p:cNvSpPr>
          <p:nvPr/>
        </p:nvSpPr>
        <p:spPr bwMode="gray">
          <a:xfrm>
            <a:off x="438150" y="152400"/>
            <a:ext cx="7086600" cy="487363"/>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lang="zh-TW" altLang="en-US" sz="3600" b="1" dirty="0">
                <a:solidFill>
                  <a:srgbClr val="0000FF"/>
                </a:solidFill>
                <a:effectLst>
                  <a:outerShdw blurRad="38100" dist="38100" dir="2700000" algn="tl">
                    <a:srgbClr val="C0C0C0"/>
                  </a:outerShdw>
                </a:effectLst>
                <a:latin typeface="+mj-lt"/>
                <a:ea typeface="標楷體" pitchFamily="65" charset="-120"/>
                <a:cs typeface="+mj-cs"/>
              </a:rPr>
              <a:t>成績暨登記分發報到通知單</a:t>
            </a:r>
            <a:r>
              <a:rPr lang="en-US" altLang="zh-TW" sz="3600" b="1" dirty="0">
                <a:solidFill>
                  <a:srgbClr val="0000FF"/>
                </a:solidFill>
                <a:effectLst>
                  <a:outerShdw blurRad="38100" dist="38100" dir="2700000" algn="tl">
                    <a:srgbClr val="C0C0C0"/>
                  </a:outerShdw>
                </a:effectLst>
                <a:latin typeface="+mj-lt"/>
                <a:ea typeface="標楷體" pitchFamily="65" charset="-120"/>
                <a:cs typeface="+mj-cs"/>
              </a:rPr>
              <a:t>(3)</a:t>
            </a:r>
            <a:endParaRPr lang="zh-TW" altLang="en-US" sz="3600" b="1" dirty="0">
              <a:solidFill>
                <a:srgbClr val="0000FF"/>
              </a:solidFill>
              <a:effectLst>
                <a:outerShdw blurRad="38100" dist="38100" dir="2700000" algn="tl">
                  <a:srgbClr val="C0C0C0"/>
                </a:outerShdw>
              </a:effectLst>
              <a:latin typeface="+mj-lt"/>
              <a:ea typeface="標楷體" pitchFamily="65" charset="-120"/>
              <a:cs typeface="+mj-cs"/>
            </a:endParaRPr>
          </a:p>
        </p:txBody>
      </p:sp>
      <p:pic>
        <p:nvPicPr>
          <p:cNvPr id="44036" name="圖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881063"/>
            <a:ext cx="8239125"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標題 1"/>
          <p:cNvSpPr>
            <a:spLocks/>
          </p:cNvSpPr>
          <p:nvPr/>
        </p:nvSpPr>
        <p:spPr bwMode="gray">
          <a:xfrm>
            <a:off x="438150" y="152400"/>
            <a:ext cx="7086600" cy="487363"/>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kumimoji="0" lang="zh-TW" altLang="en-US" sz="3600" b="1" dirty="0">
                <a:solidFill>
                  <a:srgbClr val="0000FF"/>
                </a:solidFill>
                <a:effectLst>
                  <a:outerShdw blurRad="38100" dist="38100" dir="2700000" algn="tl">
                    <a:srgbClr val="C0C0C0"/>
                  </a:outerShdw>
                </a:effectLst>
                <a:ea typeface="標楷體" pitchFamily="65" charset="-120"/>
              </a:rPr>
              <a:t>五專聯合免試入學報名注意事項</a:t>
            </a:r>
            <a:endParaRPr kumimoji="0" lang="zh-TW" altLang="en-US" sz="3600" b="1" dirty="0">
              <a:solidFill>
                <a:srgbClr val="0000FF"/>
              </a:solidFill>
              <a:effectLst>
                <a:outerShdw blurRad="38100" dist="38100" dir="2700000" algn="tl">
                  <a:srgbClr val="C0C0C0"/>
                </a:outerShdw>
              </a:effectLst>
              <a:ea typeface="新細明體" pitchFamily="18" charset="-120"/>
            </a:endParaRPr>
          </a:p>
        </p:txBody>
      </p:sp>
      <p:sp>
        <p:nvSpPr>
          <p:cNvPr id="5" name="文字方塊 4"/>
          <p:cNvSpPr txBox="1"/>
          <p:nvPr/>
        </p:nvSpPr>
        <p:spPr>
          <a:xfrm>
            <a:off x="6581775" y="1268413"/>
            <a:ext cx="2435225" cy="2014537"/>
          </a:xfrm>
          <a:prstGeom prst="rect">
            <a:avLst/>
          </a:prstGeom>
          <a:noFill/>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marL="457200" eaLnBrk="0" fontAlgn="base" hangingPunct="0">
              <a:spcBef>
                <a:spcPct val="0"/>
              </a:spcBef>
              <a:spcAft>
                <a:spcPct val="0"/>
              </a:spcAft>
              <a:defRPr kumimoji="1">
                <a:solidFill>
                  <a:schemeClr val="tx1"/>
                </a:solidFill>
                <a:latin typeface="Arial" pitchFamily="34" charset="0"/>
                <a:ea typeface="新細明體" pitchFamily="18" charset="-120"/>
              </a:defRPr>
            </a:lvl6pPr>
            <a:lvl7pPr marL="914400" eaLnBrk="0" fontAlgn="base" hangingPunct="0">
              <a:spcBef>
                <a:spcPct val="0"/>
              </a:spcBef>
              <a:spcAft>
                <a:spcPct val="0"/>
              </a:spcAft>
              <a:defRPr kumimoji="1">
                <a:solidFill>
                  <a:schemeClr val="tx1"/>
                </a:solidFill>
                <a:latin typeface="Arial" pitchFamily="34" charset="0"/>
                <a:ea typeface="新細明體" pitchFamily="18" charset="-120"/>
              </a:defRPr>
            </a:lvl7pPr>
            <a:lvl8pPr marL="1371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18288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r>
              <a:rPr lang="en-US" altLang="zh-TW">
                <a:latin typeface="標楷體" pitchFamily="65" charset="-120"/>
                <a:ea typeface="標楷體" pitchFamily="65" charset="-120"/>
              </a:rPr>
              <a:t>1.</a:t>
            </a:r>
            <a:r>
              <a:rPr lang="zh-TW" altLang="en-US">
                <a:latin typeface="標楷體" pitchFamily="65" charset="-120"/>
                <a:ea typeface="標楷體" pitchFamily="65" charset="-120"/>
              </a:rPr>
              <a:t>原住民生</a:t>
            </a:r>
            <a:r>
              <a:rPr lang="en-US" altLang="zh-TW" b="1">
                <a:solidFill>
                  <a:srgbClr val="FF0000"/>
                </a:solidFill>
                <a:effectLst>
                  <a:outerShdw blurRad="38100" dist="38100" dir="2700000" algn="tl">
                    <a:srgbClr val="C0C0C0"/>
                  </a:outerShdw>
                </a:effectLst>
                <a:latin typeface="標楷體" pitchFamily="65" charset="-120"/>
                <a:ea typeface="標楷體" pitchFamily="65" charset="-120"/>
              </a:rPr>
              <a:t>(</a:t>
            </a:r>
            <a:r>
              <a:rPr lang="zh-TW" altLang="en-US" b="1">
                <a:solidFill>
                  <a:srgbClr val="FF0000"/>
                </a:solidFill>
                <a:effectLst>
                  <a:outerShdw blurRad="38100" dist="38100" dir="2700000" algn="tl">
                    <a:srgbClr val="C0C0C0"/>
                  </a:outerShdw>
                </a:effectLst>
                <a:latin typeface="標楷體" pitchFamily="65" charset="-120"/>
                <a:ea typeface="標楷體" pitchFamily="65" charset="-120"/>
              </a:rPr>
              <a:t>免附證明</a:t>
            </a:r>
            <a:r>
              <a:rPr lang="en-US" altLang="zh-TW" b="1">
                <a:solidFill>
                  <a:srgbClr val="FF0000"/>
                </a:solidFill>
                <a:effectLst>
                  <a:outerShdw blurRad="38100" dist="38100" dir="2700000" algn="tl">
                    <a:srgbClr val="C0C0C0"/>
                  </a:outerShdw>
                </a:effectLst>
                <a:latin typeface="標楷體" pitchFamily="65" charset="-120"/>
                <a:ea typeface="標楷體" pitchFamily="65" charset="-120"/>
              </a:rPr>
              <a:t>)</a:t>
            </a:r>
          </a:p>
          <a:p>
            <a:pPr eaLnBrk="1" hangingPunct="1">
              <a:defRPr/>
            </a:pPr>
            <a:r>
              <a:rPr lang="en-US" altLang="zh-TW">
                <a:latin typeface="標楷體" pitchFamily="65" charset="-120"/>
                <a:ea typeface="標楷體" pitchFamily="65" charset="-120"/>
              </a:rPr>
              <a:t>2.</a:t>
            </a:r>
            <a:r>
              <a:rPr lang="zh-TW" altLang="en-US">
                <a:latin typeface="標楷體" pitchFamily="65" charset="-120"/>
                <a:ea typeface="標楷體" pitchFamily="65" charset="-120"/>
              </a:rPr>
              <a:t>身心障礙生</a:t>
            </a:r>
            <a:endParaRPr lang="en-US" altLang="zh-TW">
              <a:latin typeface="標楷體" pitchFamily="65" charset="-120"/>
              <a:ea typeface="標楷體" pitchFamily="65" charset="-120"/>
            </a:endParaRPr>
          </a:p>
          <a:p>
            <a:pPr marL="0" lvl="4" eaLnBrk="1" hangingPunct="1">
              <a:defRPr/>
            </a:pPr>
            <a:r>
              <a:rPr lang="en-US" altLang="zh-TW">
                <a:latin typeface="標楷體" pitchFamily="65" charset="-120"/>
                <a:ea typeface="標楷體" pitchFamily="65" charset="-120"/>
              </a:rPr>
              <a:t>3.</a:t>
            </a:r>
            <a:r>
              <a:rPr kumimoji="0" lang="zh-TW" altLang="en-US">
                <a:latin typeface="標楷體" pitchFamily="65" charset="-120"/>
                <a:ea typeface="標楷體" pitchFamily="65" charset="-120"/>
              </a:rPr>
              <a:t>境外科技人才子女</a:t>
            </a:r>
            <a:endParaRPr kumimoji="0" lang="en-US" altLang="zh-TW">
              <a:latin typeface="標楷體" pitchFamily="65" charset="-120"/>
              <a:ea typeface="標楷體" pitchFamily="65" charset="-120"/>
            </a:endParaRPr>
          </a:p>
          <a:p>
            <a:pPr marL="0" lvl="4" eaLnBrk="1" hangingPunct="1">
              <a:defRPr/>
            </a:pPr>
            <a:r>
              <a:rPr lang="en-US" altLang="zh-TW">
                <a:latin typeface="標楷體" pitchFamily="65" charset="-120"/>
                <a:ea typeface="標楷體" pitchFamily="65" charset="-120"/>
              </a:rPr>
              <a:t>4.</a:t>
            </a:r>
            <a:r>
              <a:rPr kumimoji="0" lang="zh-TW" altLang="en-US">
                <a:latin typeface="標楷體" pitchFamily="65" charset="-120"/>
                <a:ea typeface="標楷體" pitchFamily="65" charset="-120"/>
              </a:rPr>
              <a:t>政府派外人員子女</a:t>
            </a:r>
            <a:endParaRPr kumimoji="0" lang="en-US" altLang="zh-TW">
              <a:latin typeface="標楷體" pitchFamily="65" charset="-120"/>
              <a:ea typeface="標楷體" pitchFamily="65" charset="-120"/>
            </a:endParaRPr>
          </a:p>
          <a:p>
            <a:pPr marL="0" lvl="4" eaLnBrk="1" hangingPunct="1">
              <a:defRPr/>
            </a:pPr>
            <a:r>
              <a:rPr lang="en-US" altLang="zh-TW">
                <a:latin typeface="標楷體" pitchFamily="65" charset="-120"/>
                <a:ea typeface="標楷體" pitchFamily="65" charset="-120"/>
              </a:rPr>
              <a:t>5.</a:t>
            </a:r>
            <a:r>
              <a:rPr kumimoji="0" lang="zh-TW" altLang="en-US">
                <a:latin typeface="標楷體" pitchFamily="65" charset="-120"/>
                <a:ea typeface="標楷體" pitchFamily="65" charset="-120"/>
              </a:rPr>
              <a:t>蒙藏生</a:t>
            </a:r>
            <a:endParaRPr kumimoji="0" lang="en-US" altLang="zh-TW">
              <a:latin typeface="標楷體" pitchFamily="65" charset="-120"/>
              <a:ea typeface="標楷體" pitchFamily="65" charset="-120"/>
            </a:endParaRPr>
          </a:p>
          <a:p>
            <a:pPr eaLnBrk="1" hangingPunct="1">
              <a:defRPr/>
            </a:pPr>
            <a:r>
              <a:rPr lang="en-US" altLang="zh-TW">
                <a:latin typeface="標楷體" pitchFamily="65" charset="-120"/>
                <a:ea typeface="標楷體" pitchFamily="65" charset="-120"/>
              </a:rPr>
              <a:t>6.</a:t>
            </a:r>
            <a:r>
              <a:rPr lang="zh-TW" altLang="en-US">
                <a:latin typeface="標楷體" pitchFamily="65" charset="-120"/>
                <a:ea typeface="標楷體" pitchFamily="65" charset="-120"/>
              </a:rPr>
              <a:t>僑生</a:t>
            </a:r>
            <a:endParaRPr lang="en-US" altLang="zh-TW">
              <a:latin typeface="標楷體" pitchFamily="65" charset="-120"/>
              <a:ea typeface="標楷體" pitchFamily="65" charset="-120"/>
            </a:endParaRPr>
          </a:p>
          <a:p>
            <a:pPr eaLnBrk="1" hangingPunct="1">
              <a:defRPr/>
            </a:pPr>
            <a:r>
              <a:rPr lang="en-US" altLang="zh-TW">
                <a:latin typeface="標楷體" pitchFamily="65" charset="-120"/>
                <a:ea typeface="標楷體" pitchFamily="65" charset="-120"/>
              </a:rPr>
              <a:t>7.</a:t>
            </a:r>
            <a:r>
              <a:rPr lang="zh-TW" altLang="en-US">
                <a:latin typeface="標楷體" pitchFamily="65" charset="-120"/>
                <a:ea typeface="標楷體" pitchFamily="65" charset="-120"/>
              </a:rPr>
              <a:t>退伍軍人</a:t>
            </a:r>
          </a:p>
        </p:txBody>
      </p:sp>
      <p:sp>
        <p:nvSpPr>
          <p:cNvPr id="6" name="圓角矩形 5"/>
          <p:cNvSpPr>
            <a:spLocks noChangeArrowheads="1"/>
          </p:cNvSpPr>
          <p:nvPr/>
        </p:nvSpPr>
        <p:spPr bwMode="auto">
          <a:xfrm>
            <a:off x="2979738" y="966788"/>
            <a:ext cx="2087562" cy="501650"/>
          </a:xfrm>
          <a:prstGeom prst="roundRect">
            <a:avLst>
              <a:gd name="adj" fmla="val 16667"/>
            </a:avLst>
          </a:prstGeom>
          <a:solidFill>
            <a:srgbClr val="FF66FF"/>
          </a:solidFill>
          <a:ln w="9525" algn="ctr">
            <a:solidFill>
              <a:schemeClr val="tx1"/>
            </a:solidFill>
            <a:round/>
            <a:headEnd/>
            <a:tailEnd/>
          </a:ln>
        </p:spPr>
        <p:txBody>
          <a:bodyPr tIns="10800" bIns="1080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b="1">
                <a:ea typeface="標楷體" pitchFamily="65" charset="-120"/>
              </a:rPr>
              <a:t>國中應屆畢業生</a:t>
            </a:r>
            <a:endParaRPr kumimoji="0" lang="zh-TW" altLang="en-US" sz="2000">
              <a:latin typeface="標楷體" pitchFamily="65" charset="-120"/>
              <a:ea typeface="標楷體" pitchFamily="65" charset="-120"/>
            </a:endParaRPr>
          </a:p>
        </p:txBody>
      </p:sp>
      <p:grpSp>
        <p:nvGrpSpPr>
          <p:cNvPr id="7" name="群組 6"/>
          <p:cNvGrpSpPr>
            <a:grpSpLocks/>
          </p:cNvGrpSpPr>
          <p:nvPr/>
        </p:nvGrpSpPr>
        <p:grpSpPr bwMode="auto">
          <a:xfrm>
            <a:off x="1639888" y="1481138"/>
            <a:ext cx="4860925" cy="1439862"/>
            <a:chOff x="1943708" y="1480901"/>
            <a:chExt cx="4860540" cy="1439454"/>
          </a:xfrm>
        </p:grpSpPr>
        <p:cxnSp>
          <p:nvCxnSpPr>
            <p:cNvPr id="45090" name="直線接點 45"/>
            <p:cNvCxnSpPr>
              <a:cxnSpLocks noChangeShapeType="1"/>
            </p:cNvCxnSpPr>
            <p:nvPr/>
          </p:nvCxnSpPr>
          <p:spPr bwMode="auto">
            <a:xfrm>
              <a:off x="4385506" y="1480901"/>
              <a:ext cx="0" cy="571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091" name="圓角矩形 48"/>
            <p:cNvSpPr>
              <a:spLocks noChangeArrowheads="1"/>
            </p:cNvSpPr>
            <p:nvPr/>
          </p:nvSpPr>
          <p:spPr bwMode="auto">
            <a:xfrm>
              <a:off x="1943708" y="2416299"/>
              <a:ext cx="1512168" cy="504056"/>
            </a:xfrm>
            <a:prstGeom prst="roundRect">
              <a:avLst>
                <a:gd name="adj" fmla="val 16667"/>
              </a:avLst>
            </a:prstGeom>
            <a:solidFill>
              <a:schemeClr val="bg1"/>
            </a:solidFill>
            <a:ln w="9525" algn="ctr">
              <a:solidFill>
                <a:schemeClr val="tx1"/>
              </a:solidFill>
              <a:round/>
              <a:headEnd/>
              <a:tailEnd/>
            </a:ln>
          </p:spPr>
          <p:txBody>
            <a:bodyPr tIns="10800" bIns="1080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400">
                  <a:latin typeface="標楷體" pitchFamily="65" charset="-120"/>
                  <a:ea typeface="標楷體" pitchFamily="65" charset="-120"/>
                </a:rPr>
                <a:t>一般生</a:t>
              </a:r>
            </a:p>
          </p:txBody>
        </p:sp>
        <p:sp>
          <p:nvSpPr>
            <p:cNvPr id="45092" name="圓角矩形 49"/>
            <p:cNvSpPr>
              <a:spLocks noChangeArrowheads="1"/>
            </p:cNvSpPr>
            <p:nvPr/>
          </p:nvSpPr>
          <p:spPr bwMode="auto">
            <a:xfrm>
              <a:off x="5292080" y="2412504"/>
              <a:ext cx="1512168" cy="504056"/>
            </a:xfrm>
            <a:prstGeom prst="roundRect">
              <a:avLst>
                <a:gd name="adj" fmla="val 16667"/>
              </a:avLst>
            </a:prstGeom>
            <a:solidFill>
              <a:srgbClr val="FFFF00"/>
            </a:solidFill>
            <a:ln w="9525" algn="ctr">
              <a:solidFill>
                <a:schemeClr val="tx1"/>
              </a:solidFill>
              <a:round/>
              <a:headEnd/>
              <a:tailEnd/>
            </a:ln>
          </p:spPr>
          <p:txBody>
            <a:bodyPr tIns="10800" bIns="1080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400">
                  <a:latin typeface="標楷體" pitchFamily="65" charset="-120"/>
                  <a:ea typeface="標楷體" pitchFamily="65" charset="-120"/>
                </a:rPr>
                <a:t>特種生</a:t>
              </a:r>
            </a:p>
          </p:txBody>
        </p:sp>
        <p:cxnSp>
          <p:nvCxnSpPr>
            <p:cNvPr id="45093" name="直線接點 50"/>
            <p:cNvCxnSpPr>
              <a:cxnSpLocks noChangeShapeType="1"/>
            </p:cNvCxnSpPr>
            <p:nvPr/>
          </p:nvCxnSpPr>
          <p:spPr bwMode="auto">
            <a:xfrm>
              <a:off x="2699792" y="2052464"/>
              <a:ext cx="334837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094" name="直線單箭頭接點 51"/>
            <p:cNvCxnSpPr>
              <a:cxnSpLocks noChangeShapeType="1"/>
              <a:endCxn id="45091" idx="0"/>
            </p:cNvCxnSpPr>
            <p:nvPr/>
          </p:nvCxnSpPr>
          <p:spPr bwMode="auto">
            <a:xfrm>
              <a:off x="2699792" y="2052464"/>
              <a:ext cx="0" cy="3638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95" name="直線單箭頭接點 52"/>
            <p:cNvCxnSpPr>
              <a:cxnSpLocks noChangeShapeType="1"/>
              <a:endCxn id="45092" idx="0"/>
            </p:cNvCxnSpPr>
            <p:nvPr/>
          </p:nvCxnSpPr>
          <p:spPr bwMode="auto">
            <a:xfrm>
              <a:off x="6048164" y="2052464"/>
              <a:ext cx="0" cy="3600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4" name="文字方塊 13"/>
          <p:cNvSpPr txBox="1">
            <a:spLocks noChangeArrowheads="1"/>
          </p:cNvSpPr>
          <p:nvPr/>
        </p:nvSpPr>
        <p:spPr bwMode="auto">
          <a:xfrm>
            <a:off x="3476625" y="213360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latin typeface="標楷體" pitchFamily="65" charset="-120"/>
                <a:ea typeface="標楷體" pitchFamily="65" charset="-120"/>
              </a:rPr>
              <a:t>填妥報名表</a:t>
            </a:r>
          </a:p>
        </p:txBody>
      </p:sp>
      <p:sp>
        <p:nvSpPr>
          <p:cNvPr id="15" name="圓角矩形 14"/>
          <p:cNvSpPr>
            <a:spLocks noChangeArrowheads="1"/>
          </p:cNvSpPr>
          <p:nvPr/>
        </p:nvSpPr>
        <p:spPr bwMode="auto">
          <a:xfrm>
            <a:off x="3260725" y="4556125"/>
            <a:ext cx="1527175" cy="744538"/>
          </a:xfrm>
          <a:prstGeom prst="roundRect">
            <a:avLst>
              <a:gd name="adj" fmla="val 16667"/>
            </a:avLst>
          </a:prstGeom>
          <a:solidFill>
            <a:srgbClr val="00EA6A"/>
          </a:solidFill>
          <a:ln w="9525" algn="ctr">
            <a:solidFill>
              <a:schemeClr val="tx1"/>
            </a:solidFill>
            <a:round/>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a:latin typeface="標楷體" pitchFamily="65" charset="-120"/>
                <a:ea typeface="標楷體" pitchFamily="65" charset="-120"/>
              </a:rPr>
              <a:t>上網查詢</a:t>
            </a:r>
            <a:endParaRPr kumimoji="0" lang="en-US" altLang="zh-TW" sz="2000">
              <a:latin typeface="標楷體" pitchFamily="65" charset="-120"/>
              <a:ea typeface="標楷體" pitchFamily="65" charset="-120"/>
            </a:endParaRPr>
          </a:p>
          <a:p>
            <a:pPr algn="ctr" eaLnBrk="1" hangingPunct="1"/>
            <a:r>
              <a:rPr kumimoji="0" lang="zh-TW" altLang="en-US" sz="2000">
                <a:latin typeface="標楷體" pitchFamily="65" charset="-120"/>
                <a:ea typeface="標楷體" pitchFamily="65" charset="-120"/>
              </a:rPr>
              <a:t>留意信箱</a:t>
            </a:r>
          </a:p>
        </p:txBody>
      </p:sp>
      <p:sp>
        <p:nvSpPr>
          <p:cNvPr id="16" name="文字方塊 15"/>
          <p:cNvSpPr txBox="1">
            <a:spLocks noChangeArrowheads="1"/>
          </p:cNvSpPr>
          <p:nvPr/>
        </p:nvSpPr>
        <p:spPr bwMode="auto">
          <a:xfrm>
            <a:off x="323850" y="3429000"/>
            <a:ext cx="24479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latin typeface="標楷體" pitchFamily="65" charset="-120"/>
                <a:ea typeface="標楷體" pitchFamily="65" charset="-120"/>
              </a:rPr>
              <a:t>1.</a:t>
            </a:r>
            <a:r>
              <a:rPr lang="zh-TW" altLang="en-US">
                <a:latin typeface="標楷體" pitchFamily="65" charset="-120"/>
                <a:ea typeface="標楷體" pitchFamily="65" charset="-120"/>
              </a:rPr>
              <a:t>一般生</a:t>
            </a:r>
            <a:r>
              <a:rPr lang="en-US" altLang="zh-TW">
                <a:latin typeface="標楷體" pitchFamily="65" charset="-120"/>
                <a:ea typeface="標楷體" pitchFamily="65" charset="-120"/>
              </a:rPr>
              <a:t>300</a:t>
            </a:r>
            <a:r>
              <a:rPr lang="zh-TW" altLang="en-US">
                <a:latin typeface="標楷體" pitchFamily="65" charset="-120"/>
                <a:ea typeface="標楷體" pitchFamily="65" charset="-120"/>
              </a:rPr>
              <a:t>元</a:t>
            </a:r>
            <a:endParaRPr lang="en-US" altLang="zh-TW">
              <a:latin typeface="標楷體" pitchFamily="65" charset="-120"/>
              <a:ea typeface="標楷體" pitchFamily="65" charset="-120"/>
            </a:endParaRPr>
          </a:p>
          <a:p>
            <a:pPr eaLnBrk="1" hangingPunct="1"/>
            <a:r>
              <a:rPr lang="en-US" altLang="zh-TW">
                <a:latin typeface="標楷體" pitchFamily="65" charset="-120"/>
                <a:ea typeface="標楷體" pitchFamily="65" charset="-120"/>
              </a:rPr>
              <a:t>2.</a:t>
            </a:r>
            <a:r>
              <a:rPr lang="zh-TW" altLang="en-US">
                <a:latin typeface="標楷體" pitchFamily="65" charset="-120"/>
                <a:ea typeface="標楷體" pitchFamily="65" charset="-120"/>
              </a:rPr>
              <a:t>中低收入戶</a:t>
            </a:r>
            <a:r>
              <a:rPr lang="en-US" altLang="zh-TW">
                <a:latin typeface="標楷體" pitchFamily="65" charset="-120"/>
                <a:ea typeface="標楷體" pitchFamily="65" charset="-120"/>
              </a:rPr>
              <a:t>120</a:t>
            </a:r>
            <a:r>
              <a:rPr lang="zh-TW" altLang="en-US">
                <a:latin typeface="標楷體" pitchFamily="65" charset="-120"/>
                <a:ea typeface="標楷體" pitchFamily="65" charset="-120"/>
              </a:rPr>
              <a:t>元</a:t>
            </a:r>
            <a:endParaRPr lang="en-US" altLang="zh-TW">
              <a:latin typeface="標楷體" pitchFamily="65" charset="-120"/>
              <a:ea typeface="標楷體" pitchFamily="65" charset="-120"/>
            </a:endParaRPr>
          </a:p>
          <a:p>
            <a:pPr eaLnBrk="1" hangingPunct="1"/>
            <a:r>
              <a:rPr lang="en-US" altLang="zh-TW">
                <a:latin typeface="標楷體" pitchFamily="65" charset="-120"/>
                <a:ea typeface="標楷體" pitchFamily="65" charset="-120"/>
              </a:rPr>
              <a:t>3.</a:t>
            </a:r>
            <a:r>
              <a:rPr lang="zh-TW" altLang="en-US">
                <a:latin typeface="標楷體" pitchFamily="65" charset="-120"/>
                <a:ea typeface="標楷體" pitchFamily="65" charset="-120"/>
              </a:rPr>
              <a:t>低收入戶及失業戶</a:t>
            </a:r>
            <a:br>
              <a:rPr lang="zh-TW" altLang="en-US">
                <a:latin typeface="標楷體" pitchFamily="65" charset="-120"/>
                <a:ea typeface="標楷體" pitchFamily="65" charset="-120"/>
              </a:rPr>
            </a:br>
            <a:r>
              <a:rPr lang="zh-TW" altLang="en-US">
                <a:latin typeface="標楷體" pitchFamily="65" charset="-120"/>
                <a:ea typeface="標楷體" pitchFamily="65" charset="-120"/>
              </a:rPr>
              <a:t>  子女 </a:t>
            </a:r>
            <a:r>
              <a:rPr lang="en-US" altLang="zh-TW">
                <a:latin typeface="標楷體" pitchFamily="65" charset="-120"/>
                <a:ea typeface="標楷體" pitchFamily="65" charset="-120"/>
              </a:rPr>
              <a:t>0</a:t>
            </a:r>
            <a:r>
              <a:rPr lang="zh-TW" altLang="en-US">
                <a:latin typeface="標楷體" pitchFamily="65" charset="-120"/>
                <a:ea typeface="標楷體" pitchFamily="65" charset="-120"/>
              </a:rPr>
              <a:t>元</a:t>
            </a:r>
            <a:endParaRPr lang="en-US" altLang="zh-TW">
              <a:latin typeface="標楷體" pitchFamily="65" charset="-120"/>
              <a:ea typeface="標楷體" pitchFamily="65" charset="-120"/>
            </a:endParaRPr>
          </a:p>
          <a:p>
            <a:pPr eaLnBrk="1" hangingPunct="1"/>
            <a:r>
              <a:rPr lang="en-US" altLang="zh-TW">
                <a:latin typeface="標楷體" pitchFamily="65" charset="-120"/>
                <a:ea typeface="標楷體" pitchFamily="65" charset="-120"/>
              </a:rPr>
              <a:t>4.</a:t>
            </a:r>
            <a:r>
              <a:rPr lang="zh-TW" altLang="en-US">
                <a:latin typeface="標楷體" pitchFamily="65" charset="-120"/>
                <a:ea typeface="標楷體" pitchFamily="65" charset="-120"/>
              </a:rPr>
              <a:t>大陸長期探親子女</a:t>
            </a:r>
            <a:br>
              <a:rPr lang="zh-TW" altLang="en-US">
                <a:latin typeface="標楷體" pitchFamily="65" charset="-120"/>
                <a:ea typeface="標楷體" pitchFamily="65" charset="-120"/>
              </a:rPr>
            </a:br>
            <a:r>
              <a:rPr lang="zh-TW" altLang="en-US">
                <a:latin typeface="標楷體" pitchFamily="65" charset="-120"/>
                <a:ea typeface="標楷體" pitchFamily="65" charset="-120"/>
              </a:rPr>
              <a:t>  </a:t>
            </a:r>
            <a:r>
              <a:rPr lang="en-US" altLang="zh-TW">
                <a:latin typeface="標楷體" pitchFamily="65" charset="-120"/>
                <a:ea typeface="標楷體" pitchFamily="65" charset="-120"/>
              </a:rPr>
              <a:t>300</a:t>
            </a:r>
            <a:r>
              <a:rPr lang="zh-TW" altLang="en-US">
                <a:latin typeface="標楷體" pitchFamily="65" charset="-120"/>
                <a:ea typeface="標楷體" pitchFamily="65" charset="-120"/>
              </a:rPr>
              <a:t>元</a:t>
            </a:r>
            <a:endParaRPr lang="en-US" altLang="zh-TW">
              <a:latin typeface="標楷體" pitchFamily="65" charset="-120"/>
              <a:ea typeface="標楷體" pitchFamily="65" charset="-120"/>
            </a:endParaRPr>
          </a:p>
        </p:txBody>
      </p:sp>
      <p:cxnSp>
        <p:nvCxnSpPr>
          <p:cNvPr id="17" name="直線單箭頭接點 16"/>
          <p:cNvCxnSpPr>
            <a:cxnSpLocks noChangeShapeType="1"/>
            <a:stCxn id="45081" idx="2"/>
            <a:endCxn id="15" idx="0"/>
          </p:cNvCxnSpPr>
          <p:nvPr/>
        </p:nvCxnSpPr>
        <p:spPr bwMode="auto">
          <a:xfrm flipH="1">
            <a:off x="4024313" y="4040188"/>
            <a:ext cx="7937" cy="5159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圓角矩形 17"/>
          <p:cNvSpPr>
            <a:spLocks noChangeArrowheads="1"/>
          </p:cNvSpPr>
          <p:nvPr/>
        </p:nvSpPr>
        <p:spPr bwMode="auto">
          <a:xfrm>
            <a:off x="3260725" y="5805488"/>
            <a:ext cx="1516063" cy="719137"/>
          </a:xfrm>
          <a:prstGeom prst="roundRect">
            <a:avLst>
              <a:gd name="adj" fmla="val 16667"/>
            </a:avLst>
          </a:prstGeom>
          <a:solidFill>
            <a:srgbClr val="B6D090"/>
          </a:solidFill>
          <a:ln w="9525" algn="ctr">
            <a:solidFill>
              <a:schemeClr val="tx1"/>
            </a:solidFill>
            <a:round/>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a:latin typeface="標楷體" pitchFamily="65" charset="-120"/>
                <a:ea typeface="標楷體" pitchFamily="65" charset="-120"/>
              </a:rPr>
              <a:t>現場登記分發報到</a:t>
            </a:r>
          </a:p>
        </p:txBody>
      </p:sp>
      <p:sp>
        <p:nvSpPr>
          <p:cNvPr id="19" name="文字方塊 18"/>
          <p:cNvSpPr txBox="1">
            <a:spLocks noChangeArrowheads="1"/>
          </p:cNvSpPr>
          <p:nvPr/>
        </p:nvSpPr>
        <p:spPr bwMode="auto">
          <a:xfrm>
            <a:off x="2679700" y="4094163"/>
            <a:ext cx="4268788" cy="396875"/>
          </a:xfrm>
          <a:prstGeom prst="rect">
            <a:avLst/>
          </a:prstGeom>
          <a:noFill/>
          <a:ln>
            <a:noFill/>
          </a:ln>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000" b="1">
                <a:solidFill>
                  <a:srgbClr val="002060"/>
                </a:solidFill>
                <a:effectLst>
                  <a:outerShdw blurRad="38100" dist="38100" dir="2700000" algn="tl">
                    <a:srgbClr val="C0C0C0"/>
                  </a:outerShdw>
                </a:effectLst>
                <a:latin typeface="標楷體" pitchFamily="65" charset="-120"/>
                <a:ea typeface="標楷體" pitchFamily="65" charset="-120"/>
              </a:rPr>
              <a:t>集體報名、請老師協助繳交報名資料</a:t>
            </a:r>
          </a:p>
        </p:txBody>
      </p:sp>
      <p:sp>
        <p:nvSpPr>
          <p:cNvPr id="20" name="文字方塊 19"/>
          <p:cNvSpPr txBox="1">
            <a:spLocks noChangeArrowheads="1"/>
          </p:cNvSpPr>
          <p:nvPr/>
        </p:nvSpPr>
        <p:spPr bwMode="auto">
          <a:xfrm>
            <a:off x="4787900" y="4645025"/>
            <a:ext cx="2305050" cy="581025"/>
          </a:xfrm>
          <a:prstGeom prst="rect">
            <a:avLst/>
          </a:prstGeom>
          <a:noFill/>
          <a:ln>
            <a:noFill/>
          </a:ln>
        </p:spPr>
        <p:txBody>
          <a:bodyPr>
            <a:spAutoFit/>
          </a:bodyPr>
          <a:lstStyle>
            <a:lvl1pPr eaLnBrk="0" hangingPunct="0">
              <a:spcBef>
                <a:spcPct val="20000"/>
              </a:spcBef>
              <a:buClr>
                <a:schemeClr val="tx2"/>
              </a:buClr>
              <a:buFont typeface="Wingdings" pitchFamily="2" charset="2"/>
              <a:buChar char="v"/>
              <a:defRPr sz="28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6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r>
              <a:rPr lang="en-US" altLang="zh-TW" sz="1600" b="1">
                <a:solidFill>
                  <a:srgbClr val="FF0000"/>
                </a:solidFill>
                <a:effectLst>
                  <a:outerShdw blurRad="38100" dist="38100" dir="2700000" algn="tl">
                    <a:srgbClr val="C0C0C0"/>
                  </a:outerShdw>
                </a:effectLst>
                <a:latin typeface="標楷體" pitchFamily="65" charset="-120"/>
                <a:ea typeface="標楷體" pitchFamily="65" charset="-120"/>
              </a:rPr>
              <a:t>6/29</a:t>
            </a:r>
            <a:r>
              <a:rPr lang="zh-TW" altLang="en-US" sz="1600" b="1">
                <a:solidFill>
                  <a:srgbClr val="FF0000"/>
                </a:solidFill>
                <a:effectLst>
                  <a:outerShdw blurRad="38100" dist="38100" dir="2700000" algn="tl">
                    <a:srgbClr val="C0C0C0"/>
                  </a:outerShdw>
                </a:effectLst>
                <a:latin typeface="標楷體" pitchFamily="65" charset="-120"/>
                <a:ea typeface="標楷體" pitchFamily="65" charset="-120"/>
              </a:rPr>
              <a:t>確認完成報名作業</a:t>
            </a:r>
            <a:endParaRPr lang="en-US" altLang="zh-TW" sz="1600" b="1">
              <a:solidFill>
                <a:srgbClr val="FF0000"/>
              </a:solidFill>
              <a:effectLst>
                <a:outerShdw blurRad="38100" dist="38100" dir="2700000" algn="tl">
                  <a:srgbClr val="C0C0C0"/>
                </a:outerShdw>
              </a:effectLst>
              <a:latin typeface="標楷體" pitchFamily="65" charset="-120"/>
              <a:ea typeface="標楷體" pitchFamily="65" charset="-120"/>
            </a:endParaRPr>
          </a:p>
          <a:p>
            <a:pPr eaLnBrk="1" hangingPunct="1">
              <a:spcBef>
                <a:spcPct val="0"/>
              </a:spcBef>
              <a:buClrTx/>
              <a:buFontTx/>
              <a:buNone/>
              <a:defRPr/>
            </a:pPr>
            <a:r>
              <a:rPr lang="en-US" altLang="zh-TW" sz="1600" b="1">
                <a:solidFill>
                  <a:srgbClr val="FF0000"/>
                </a:solidFill>
                <a:effectLst>
                  <a:outerShdw blurRad="38100" dist="38100" dir="2700000" algn="tl">
                    <a:srgbClr val="C0C0C0"/>
                  </a:outerShdw>
                </a:effectLst>
                <a:latin typeface="標楷體" pitchFamily="65" charset="-120"/>
                <a:ea typeface="標楷體" pitchFamily="65" charset="-120"/>
              </a:rPr>
              <a:t>7/3</a:t>
            </a:r>
            <a:r>
              <a:rPr lang="zh-TW" altLang="en-US" sz="1600" b="1">
                <a:solidFill>
                  <a:srgbClr val="FF0000"/>
                </a:solidFill>
                <a:effectLst>
                  <a:outerShdw blurRad="38100" dist="38100" dir="2700000" algn="tl">
                    <a:srgbClr val="C0C0C0"/>
                  </a:outerShdw>
                </a:effectLst>
                <a:latin typeface="標楷體" pitchFamily="65" charset="-120"/>
                <a:ea typeface="標楷體" pitchFamily="65" charset="-120"/>
              </a:rPr>
              <a:t>寄發成績通知單</a:t>
            </a:r>
          </a:p>
        </p:txBody>
      </p:sp>
      <p:cxnSp>
        <p:nvCxnSpPr>
          <p:cNvPr id="21" name="直線單箭頭接點 20"/>
          <p:cNvCxnSpPr>
            <a:cxnSpLocks noChangeShapeType="1"/>
          </p:cNvCxnSpPr>
          <p:nvPr/>
        </p:nvCxnSpPr>
        <p:spPr bwMode="auto">
          <a:xfrm>
            <a:off x="4024313" y="5319713"/>
            <a:ext cx="7937" cy="5238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文字方塊 21"/>
          <p:cNvSpPr txBox="1"/>
          <p:nvPr/>
        </p:nvSpPr>
        <p:spPr>
          <a:xfrm>
            <a:off x="1547813" y="5348288"/>
            <a:ext cx="5761037" cy="366712"/>
          </a:xfrm>
          <a:prstGeom prst="rect">
            <a:avLst/>
          </a:prstGeom>
          <a:noFill/>
        </p:spPr>
        <p:txBody>
          <a:bodyPr>
            <a:spAutoFit/>
          </a:bodyPr>
          <a:lstStyle>
            <a:lvl1pPr eaLnBrk="0" hangingPunct="0">
              <a:spcBef>
                <a:spcPct val="20000"/>
              </a:spcBef>
              <a:buClr>
                <a:schemeClr val="tx2"/>
              </a:buClr>
              <a:buFont typeface="Wingdings" pitchFamily="2" charset="2"/>
              <a:buChar char="v"/>
              <a:defRPr sz="2800">
                <a:solidFill>
                  <a:schemeClr val="tx1"/>
                </a:solidFill>
                <a:latin typeface="Arial" charset="0"/>
              </a:defRPr>
            </a:lvl1pPr>
            <a:lvl2pPr marL="742950" indent="-285750" eaLnBrk="0" hangingPunct="0">
              <a:spcBef>
                <a:spcPct val="20000"/>
              </a:spcBef>
              <a:buClr>
                <a:schemeClr val="accent1"/>
              </a:buClr>
              <a:buFont typeface="Wingdings" pitchFamily="2" charset="2"/>
              <a:buChar char="§"/>
              <a:defRPr sz="26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r>
              <a:rPr lang="en-US" altLang="zh-TW" sz="1800" b="1">
                <a:solidFill>
                  <a:srgbClr val="FF0000"/>
                </a:solidFill>
                <a:effectLst>
                  <a:outerShdw blurRad="38100" dist="38100" dir="2700000" algn="tl">
                    <a:srgbClr val="C0C0C0"/>
                  </a:outerShdw>
                </a:effectLst>
                <a:latin typeface="標楷體" pitchFamily="65" charset="-120"/>
                <a:ea typeface="標楷體" pitchFamily="65" charset="-120"/>
              </a:rPr>
              <a:t>109/7/9</a:t>
            </a:r>
            <a:r>
              <a:rPr lang="zh-TW" altLang="en-US" sz="1800" b="1">
                <a:solidFill>
                  <a:srgbClr val="FF0000"/>
                </a:solidFill>
                <a:effectLst>
                  <a:outerShdw blurRad="38100" dist="38100" dir="2700000" algn="tl">
                    <a:srgbClr val="C0C0C0"/>
                  </a:outerShdw>
                </a:effectLst>
                <a:latin typeface="標楷體" pitchFamily="65" charset="-120"/>
                <a:ea typeface="標楷體" pitchFamily="65" charset="-120"/>
              </a:rPr>
              <a:t> 持報到通知單、畢業證書正本、身分證明文件</a:t>
            </a:r>
          </a:p>
        </p:txBody>
      </p:sp>
      <p:cxnSp>
        <p:nvCxnSpPr>
          <p:cNvPr id="23" name="直線單箭頭接點 22"/>
          <p:cNvCxnSpPr>
            <a:cxnSpLocks noChangeShapeType="1"/>
            <a:stCxn id="18" idx="3"/>
            <a:endCxn id="24" idx="1"/>
          </p:cNvCxnSpPr>
          <p:nvPr/>
        </p:nvCxnSpPr>
        <p:spPr bwMode="auto">
          <a:xfrm>
            <a:off x="4776788" y="6165850"/>
            <a:ext cx="1079500" cy="79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圓角矩形 23"/>
          <p:cNvSpPr>
            <a:spLocks noChangeArrowheads="1"/>
          </p:cNvSpPr>
          <p:nvPr/>
        </p:nvSpPr>
        <p:spPr bwMode="auto">
          <a:xfrm>
            <a:off x="5856288" y="5813425"/>
            <a:ext cx="1524000" cy="719138"/>
          </a:xfrm>
          <a:prstGeom prst="roundRect">
            <a:avLst>
              <a:gd name="adj" fmla="val 16667"/>
            </a:avLst>
          </a:prstGeom>
          <a:solidFill>
            <a:srgbClr val="99FF33"/>
          </a:solidFill>
          <a:ln w="9525" algn="ctr">
            <a:solidFill>
              <a:schemeClr val="tx1"/>
            </a:solidFill>
            <a:round/>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ctr" hangingPunct="1"/>
            <a:r>
              <a:rPr kumimoji="0" lang="zh-TW" altLang="en-US" sz="2000">
                <a:latin typeface="標楷體" pitchFamily="65" charset="-120"/>
                <a:ea typeface="標楷體" pitchFamily="65" charset="-120"/>
              </a:rPr>
              <a:t>參加續招或分區免試</a:t>
            </a:r>
          </a:p>
        </p:txBody>
      </p:sp>
      <p:sp>
        <p:nvSpPr>
          <p:cNvPr id="25" name="文字方塊 24"/>
          <p:cNvSpPr txBox="1"/>
          <p:nvPr/>
        </p:nvSpPr>
        <p:spPr>
          <a:xfrm>
            <a:off x="4876800" y="6237288"/>
            <a:ext cx="1157288" cy="400050"/>
          </a:xfrm>
          <a:prstGeom prst="rect">
            <a:avLst/>
          </a:prstGeom>
          <a:noFill/>
        </p:spPr>
        <p:txBody>
          <a:bodyPr wrap="none">
            <a:spAutoFit/>
          </a:bodyPr>
          <a:lstStyle/>
          <a:p>
            <a:pPr eaLnBrk="1" hangingPunct="1">
              <a:defRPr/>
            </a:pPr>
            <a:r>
              <a:rPr lang="zh-TW" altLang="en-US" sz="20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未錄取</a:t>
            </a:r>
          </a:p>
        </p:txBody>
      </p:sp>
      <p:grpSp>
        <p:nvGrpSpPr>
          <p:cNvPr id="26" name="群組 25"/>
          <p:cNvGrpSpPr>
            <a:grpSpLocks/>
          </p:cNvGrpSpPr>
          <p:nvPr/>
        </p:nvGrpSpPr>
        <p:grpSpPr bwMode="auto">
          <a:xfrm>
            <a:off x="1352550" y="5813425"/>
            <a:ext cx="1908175" cy="823913"/>
            <a:chOff x="1655676" y="5813226"/>
            <a:chExt cx="1909353" cy="824196"/>
          </a:xfrm>
        </p:grpSpPr>
        <p:sp>
          <p:nvSpPr>
            <p:cNvPr id="45087" name="圓角矩形 70"/>
            <p:cNvSpPr>
              <a:spLocks noChangeArrowheads="1"/>
            </p:cNvSpPr>
            <p:nvPr/>
          </p:nvSpPr>
          <p:spPr bwMode="auto">
            <a:xfrm>
              <a:off x="1655676" y="5813226"/>
              <a:ext cx="1044116" cy="720081"/>
            </a:xfrm>
            <a:prstGeom prst="roundRect">
              <a:avLst>
                <a:gd name="adj" fmla="val 16667"/>
              </a:avLst>
            </a:prstGeom>
            <a:solidFill>
              <a:srgbClr val="99FF33"/>
            </a:solidFill>
            <a:ln w="9525" algn="ctr">
              <a:solidFill>
                <a:schemeClr val="tx1"/>
              </a:solidFill>
              <a:round/>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a:latin typeface="標楷體" pitchFamily="65" charset="-120"/>
                  <a:ea typeface="標楷體" pitchFamily="65" charset="-120"/>
                </a:rPr>
                <a:t>快樂五專生</a:t>
              </a:r>
            </a:p>
          </p:txBody>
        </p:sp>
        <p:cxnSp>
          <p:nvCxnSpPr>
            <p:cNvPr id="45088" name="直線單箭頭接點 71"/>
            <p:cNvCxnSpPr>
              <a:cxnSpLocks noChangeShapeType="1"/>
              <a:stCxn id="18" idx="1"/>
            </p:cNvCxnSpPr>
            <p:nvPr/>
          </p:nvCxnSpPr>
          <p:spPr bwMode="auto">
            <a:xfrm flipH="1">
              <a:off x="2699792" y="6165304"/>
              <a:ext cx="86523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9" name="文字方塊 28"/>
            <p:cNvSpPr txBox="1"/>
            <p:nvPr/>
          </p:nvSpPr>
          <p:spPr>
            <a:xfrm>
              <a:off x="2758081" y="6237235"/>
              <a:ext cx="697343" cy="400187"/>
            </a:xfrm>
            <a:prstGeom prst="rect">
              <a:avLst/>
            </a:prstGeom>
            <a:noFill/>
          </p:spPr>
          <p:txBody>
            <a:bodyPr wrap="none">
              <a:spAutoFit/>
            </a:bodyPr>
            <a:lstStyle/>
            <a:p>
              <a:pPr eaLnBrk="1" hangingPunct="1">
                <a:defRPr/>
              </a:pPr>
              <a:r>
                <a:rPr lang="zh-TW" altLang="en-US" sz="20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錄取</a:t>
              </a:r>
            </a:p>
          </p:txBody>
        </p:sp>
      </p:grpSp>
      <p:grpSp>
        <p:nvGrpSpPr>
          <p:cNvPr id="30" name="群組 29"/>
          <p:cNvGrpSpPr>
            <a:grpSpLocks/>
          </p:cNvGrpSpPr>
          <p:nvPr/>
        </p:nvGrpSpPr>
        <p:grpSpPr bwMode="auto">
          <a:xfrm>
            <a:off x="2411413" y="2924175"/>
            <a:ext cx="3348037" cy="1116013"/>
            <a:chOff x="2699792" y="2916560"/>
            <a:chExt cx="3348372" cy="1116124"/>
          </a:xfrm>
        </p:grpSpPr>
        <p:sp>
          <p:nvSpPr>
            <p:cNvPr id="45081" name="圓角矩形 30"/>
            <p:cNvSpPr>
              <a:spLocks noChangeArrowheads="1"/>
            </p:cNvSpPr>
            <p:nvPr/>
          </p:nvSpPr>
          <p:spPr bwMode="auto">
            <a:xfrm>
              <a:off x="3549189" y="3529396"/>
              <a:ext cx="1541617" cy="503288"/>
            </a:xfrm>
            <a:prstGeom prst="roundRect">
              <a:avLst>
                <a:gd name="adj" fmla="val 16667"/>
              </a:avLst>
            </a:prstGeom>
            <a:solidFill>
              <a:srgbClr val="B9F0FF"/>
            </a:solidFill>
            <a:ln w="9525" algn="ctr">
              <a:solidFill>
                <a:schemeClr val="tx1"/>
              </a:solidFill>
              <a:round/>
              <a:headEnd/>
              <a:tailEnd/>
            </a:ln>
          </p:spPr>
          <p:txBody>
            <a:bodyPr tIns="10800" bIns="1080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2000">
                  <a:latin typeface="標楷體" pitchFamily="65" charset="-120"/>
                  <a:ea typeface="標楷體" pitchFamily="65" charset="-120"/>
                </a:rPr>
                <a:t>繳交報名費</a:t>
              </a:r>
            </a:p>
          </p:txBody>
        </p:sp>
        <p:cxnSp>
          <p:nvCxnSpPr>
            <p:cNvPr id="45082" name="直線接點 80"/>
            <p:cNvCxnSpPr>
              <a:cxnSpLocks noChangeShapeType="1"/>
            </p:cNvCxnSpPr>
            <p:nvPr/>
          </p:nvCxnSpPr>
          <p:spPr bwMode="auto">
            <a:xfrm>
              <a:off x="2699792" y="3312604"/>
              <a:ext cx="334837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083" name="直線單箭頭接點 81"/>
            <p:cNvCxnSpPr>
              <a:cxnSpLocks noChangeShapeType="1"/>
              <a:stCxn id="45092" idx="2"/>
            </p:cNvCxnSpPr>
            <p:nvPr/>
          </p:nvCxnSpPr>
          <p:spPr bwMode="auto">
            <a:xfrm>
              <a:off x="6048164" y="2916560"/>
              <a:ext cx="0" cy="39604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84" name="直線單箭頭接點 82"/>
            <p:cNvCxnSpPr>
              <a:cxnSpLocks noChangeShapeType="1"/>
              <a:stCxn id="45091" idx="2"/>
            </p:cNvCxnSpPr>
            <p:nvPr/>
          </p:nvCxnSpPr>
          <p:spPr bwMode="auto">
            <a:xfrm>
              <a:off x="2699792" y="2920355"/>
              <a:ext cx="0" cy="39224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85" name="直線單箭頭接點 84"/>
            <p:cNvCxnSpPr>
              <a:cxnSpLocks noChangeShapeType="1"/>
              <a:endCxn id="45081" idx="0"/>
            </p:cNvCxnSpPr>
            <p:nvPr/>
          </p:nvCxnSpPr>
          <p:spPr bwMode="auto">
            <a:xfrm>
              <a:off x="4319972" y="3312604"/>
              <a:ext cx="0" cy="21602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文字方塊 35"/>
            <p:cNvSpPr txBox="1">
              <a:spLocks noChangeArrowheads="1"/>
            </p:cNvSpPr>
            <p:nvPr/>
          </p:nvSpPr>
          <p:spPr bwMode="auto">
            <a:xfrm>
              <a:off x="3455518" y="3027696"/>
              <a:ext cx="1916304" cy="266727"/>
            </a:xfrm>
            <a:prstGeom prst="rect">
              <a:avLst/>
            </a:prstGeom>
            <a:noFill/>
            <a:ln w="9525">
              <a:noFill/>
              <a:miter lim="800000"/>
              <a:headEnd/>
              <a:tailEnd/>
            </a:ln>
          </p:spPr>
          <p:txBody>
            <a:bodyPr tIns="10800" bIns="10800" anchor="ctr">
              <a:spAutoFit/>
            </a:bodyPr>
            <a:lstStyle/>
            <a:p>
              <a:pPr eaLnBrk="1" hangingPunct="1">
                <a:defRPr/>
              </a:pPr>
              <a:r>
                <a:rPr lang="zh-TW" altLang="en-US"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學生、監護人簽名</a:t>
              </a:r>
            </a:p>
          </p:txBody>
        </p:sp>
      </p:grpSp>
      <p:sp>
        <p:nvSpPr>
          <p:cNvPr id="37" name="文字方塊 36"/>
          <p:cNvSpPr txBox="1"/>
          <p:nvPr/>
        </p:nvSpPr>
        <p:spPr>
          <a:xfrm>
            <a:off x="5106988" y="923925"/>
            <a:ext cx="1169987" cy="581025"/>
          </a:xfrm>
          <a:prstGeom prst="rect">
            <a:avLst/>
          </a:prstGeom>
          <a:noFill/>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1600" b="1">
                <a:effectLst>
                  <a:outerShdw blurRad="38100" dist="38100" dir="2700000" algn="tl">
                    <a:srgbClr val="C0C0C0"/>
                  </a:outerShdw>
                </a:effectLst>
                <a:latin typeface="標楷體" pitchFamily="65" charset="-120"/>
                <a:ea typeface="標楷體" pitchFamily="65" charset="-120"/>
              </a:rPr>
              <a:t>購買簡章</a:t>
            </a:r>
            <a:endParaRPr lang="en-US" altLang="zh-TW" sz="1600" b="1">
              <a:effectLst>
                <a:outerShdw blurRad="38100" dist="38100" dir="2700000" algn="tl">
                  <a:srgbClr val="C0C0C0"/>
                </a:outerShdw>
              </a:effectLst>
              <a:latin typeface="標楷體" pitchFamily="65" charset="-120"/>
              <a:ea typeface="標楷體" pitchFamily="65" charset="-120"/>
            </a:endParaRPr>
          </a:p>
          <a:p>
            <a:pPr eaLnBrk="1" hangingPunct="1">
              <a:defRPr/>
            </a:pPr>
            <a:r>
              <a:rPr lang="en-US" altLang="zh-TW" sz="1600" b="1">
                <a:effectLst>
                  <a:outerShdw blurRad="38100" dist="38100" dir="2700000" algn="tl">
                    <a:srgbClr val="C0C0C0"/>
                  </a:outerShdw>
                </a:effectLst>
                <a:latin typeface="標楷體" pitchFamily="65" charset="-120"/>
                <a:ea typeface="標楷體" pitchFamily="65" charset="-120"/>
              </a:rPr>
              <a:t>109.1.15</a:t>
            </a:r>
            <a:endParaRPr lang="zh-TW" altLang="en-US" sz="1600" b="1">
              <a:effectLst>
                <a:outerShdw blurRad="38100" dist="38100" dir="2700000" algn="tl">
                  <a:srgbClr val="C0C0C0"/>
                </a:outerShdw>
              </a:effectLst>
              <a:latin typeface="標楷體" pitchFamily="65" charset="-120"/>
              <a:ea typeface="標楷體" pitchFamily="65" charset="-120"/>
            </a:endParaRPr>
          </a:p>
        </p:txBody>
      </p:sp>
      <p:sp>
        <p:nvSpPr>
          <p:cNvPr id="38" name="文字方塊 37"/>
          <p:cNvSpPr txBox="1"/>
          <p:nvPr/>
        </p:nvSpPr>
        <p:spPr>
          <a:xfrm>
            <a:off x="4810125" y="3487738"/>
            <a:ext cx="1504950" cy="581025"/>
          </a:xfrm>
          <a:prstGeom prst="rect">
            <a:avLst/>
          </a:prstGeom>
          <a:noFill/>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1600" b="1">
                <a:solidFill>
                  <a:srgbClr val="FF0000"/>
                </a:solidFill>
                <a:effectLst>
                  <a:outerShdw blurRad="38100" dist="38100" dir="2700000" algn="tl">
                    <a:srgbClr val="C0C0C0"/>
                  </a:outerShdw>
                </a:effectLst>
                <a:latin typeface="標楷體" pitchFamily="65" charset="-120"/>
                <a:ea typeface="標楷體" pitchFamily="65" charset="-120"/>
              </a:rPr>
              <a:t>規定期限內</a:t>
            </a:r>
            <a:endParaRPr lang="en-US" altLang="zh-TW" sz="1600" b="1">
              <a:solidFill>
                <a:srgbClr val="FF0000"/>
              </a:solidFill>
              <a:effectLst>
                <a:outerShdw blurRad="38100" dist="38100" dir="2700000" algn="tl">
                  <a:srgbClr val="C0C0C0"/>
                </a:outerShdw>
              </a:effectLst>
              <a:latin typeface="標楷體" pitchFamily="65" charset="-120"/>
              <a:ea typeface="標楷體" pitchFamily="65" charset="-120"/>
            </a:endParaRPr>
          </a:p>
          <a:p>
            <a:pPr eaLnBrk="1" hangingPunct="1">
              <a:defRPr/>
            </a:pPr>
            <a:r>
              <a:rPr lang="en-US" altLang="zh-TW" sz="1600" b="1">
                <a:solidFill>
                  <a:srgbClr val="FF0000"/>
                </a:solidFill>
                <a:effectLst>
                  <a:outerShdw blurRad="38100" dist="38100" dir="2700000" algn="tl">
                    <a:srgbClr val="C0C0C0"/>
                  </a:outerShdw>
                </a:effectLst>
                <a:latin typeface="標楷體" pitchFamily="65" charset="-120"/>
                <a:ea typeface="標楷體" pitchFamily="65" charset="-120"/>
              </a:rPr>
              <a:t>109/6/18~6/29</a:t>
            </a:r>
            <a:endParaRPr lang="zh-TW" altLang="en-US" sz="1600" b="1">
              <a:solidFill>
                <a:srgbClr val="FF0000"/>
              </a:solidFill>
              <a:effectLst>
                <a:outerShdw blurRad="38100" dist="38100" dir="2700000" algn="tl">
                  <a:srgbClr val="C0C0C0"/>
                </a:outerShdw>
              </a:effectLst>
              <a:latin typeface="標楷體" pitchFamily="65" charset="-120"/>
              <a:ea typeface="標楷體" pitchFamily="65" charset="-120"/>
            </a:endParaRPr>
          </a:p>
        </p:txBody>
      </p:sp>
      <p:sp>
        <p:nvSpPr>
          <p:cNvPr id="34854" name="AutoShape 38"/>
          <p:cNvSpPr>
            <a:spLocks noChangeArrowheads="1"/>
          </p:cNvSpPr>
          <p:nvPr/>
        </p:nvSpPr>
        <p:spPr bwMode="auto">
          <a:xfrm>
            <a:off x="6877050" y="3860800"/>
            <a:ext cx="2197100" cy="863600"/>
          </a:xfrm>
          <a:prstGeom prst="leftArrowCallout">
            <a:avLst>
              <a:gd name="adj1" fmla="val 7713"/>
              <a:gd name="adj2" fmla="val 12056"/>
              <a:gd name="adj3" fmla="val 22108"/>
              <a:gd name="adj4" fmla="val 84597"/>
            </a:avLst>
          </a:prstGeom>
          <a:gradFill rotWithShape="1">
            <a:gsLst>
              <a:gs pos="0">
                <a:srgbClr val="5E9EFF">
                  <a:alpha val="25000"/>
                </a:srgbClr>
              </a:gs>
              <a:gs pos="39999">
                <a:srgbClr val="85C2FF">
                  <a:alpha val="54999"/>
                </a:srgbClr>
              </a:gs>
              <a:gs pos="70000">
                <a:srgbClr val="C4D6EB">
                  <a:alpha val="77500"/>
                </a:srgbClr>
              </a:gs>
              <a:gs pos="100000">
                <a:srgbClr val="FFEBFA"/>
              </a:gs>
            </a:gsLst>
            <a:lin ang="5400000" scaled="1"/>
          </a:gradFill>
          <a:ln w="22225">
            <a:solidFill>
              <a:srgbClr val="FF0000"/>
            </a:solidFill>
            <a:miter lim="800000"/>
            <a:headEnd/>
            <a:tailEnd/>
          </a:ln>
          <a:effectLst>
            <a:outerShdw dist="35921" dir="2700000" algn="ctr" rotWithShape="0">
              <a:schemeClr val="bg2">
                <a:alpha val="50000"/>
              </a:schemeClr>
            </a:outerShdw>
          </a:effectLst>
        </p:spPr>
        <p:txBody>
          <a:bodyPr lIns="72000" tIns="18000" rIns="18000" bIns="36000" anchor="ctr"/>
          <a:lstStyle/>
          <a:p>
            <a:pPr eaLnBrk="1" hangingPunct="1">
              <a:lnSpc>
                <a:spcPct val="110000"/>
              </a:lnSpc>
              <a:defRPr/>
            </a:pPr>
            <a:r>
              <a:rPr lang="zh-TW" altLang="en-US" sz="1500" b="1">
                <a:solidFill>
                  <a:srgbClr val="FF0000"/>
                </a:solidFill>
                <a:latin typeface="Arial" panose="020B0604020202020204" pitchFamily="34" charset="0"/>
                <a:ea typeface="新細明體" pitchFamily="18" charset="-120"/>
              </a:rPr>
              <a:t>請務必於</a:t>
            </a:r>
            <a:r>
              <a:rPr lang="en-US" altLang="zh-TW" sz="1500" b="1">
                <a:solidFill>
                  <a:srgbClr val="FF0000"/>
                </a:solidFill>
                <a:latin typeface="Arial" panose="020B0604020202020204" pitchFamily="34" charset="0"/>
                <a:ea typeface="新細明體" pitchFamily="18" charset="-120"/>
              </a:rPr>
              <a:t>109/6/23</a:t>
            </a:r>
            <a:r>
              <a:rPr lang="zh-TW" altLang="en-US" sz="1500" b="1">
                <a:solidFill>
                  <a:srgbClr val="FF0000"/>
                </a:solidFill>
                <a:latin typeface="Arial" panose="020B0604020202020204" pitchFamily="34" charset="0"/>
                <a:ea typeface="新細明體" pitchFamily="18" charset="-120"/>
              </a:rPr>
              <a:t>前快捷寄出，以免端午連假影響寄達時間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2000"/>
                                        <p:tgtEl>
                                          <p:spTgt spid="3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circle(in)">
                                      <p:cBhvr>
                                        <p:cTn id="29" dur="2000"/>
                                        <p:tgtEl>
                                          <p:spTgt spid="38"/>
                                        </p:tgtEl>
                                      </p:cBhvr>
                                    </p:animEffect>
                                  </p:childTnLst>
                                </p:cTn>
                              </p:par>
                            </p:childTnLst>
                          </p:cTn>
                        </p:par>
                        <p:par>
                          <p:cTn id="30" fill="hold" nodeType="afterGroup">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trips(downLeft)">
                                      <p:cBhvr>
                                        <p:cTn id="38" dur="500"/>
                                        <p:tgtEl>
                                          <p:spTgt spid="19"/>
                                        </p:tgtEl>
                                      </p:cBhvr>
                                    </p:animEffect>
                                  </p:childTnLst>
                                </p:cTn>
                              </p:par>
                              <p:par>
                                <p:cTn id="39" presetID="18" presetClass="entr" presetSubtype="12"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downLeft)">
                                      <p:cBhvr>
                                        <p:cTn id="41" dur="5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strips(downLeft)">
                                      <p:cBhvr>
                                        <p:cTn id="47" dur="5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amond(in)">
                                      <p:cBhvr>
                                        <p:cTn id="52" dur="2000"/>
                                        <p:tgtEl>
                                          <p:spTgt spid="22"/>
                                        </p:tgtEl>
                                      </p:cBhvr>
                                    </p:animEffect>
                                  </p:childTnLst>
                                </p:cTn>
                              </p:par>
                              <p:par>
                                <p:cTn id="53" presetID="8"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amond(in)">
                                      <p:cBhvr>
                                        <p:cTn id="55" dur="2000"/>
                                        <p:tgtEl>
                                          <p:spTgt spid="21"/>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amond(in)">
                                      <p:cBhvr>
                                        <p:cTn id="58" dur="2000"/>
                                        <p:tgtEl>
                                          <p:spTgt spid="1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linds(horizontal)">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p:bldP spid="15" grpId="0" animBg="1"/>
      <p:bldP spid="16" grpId="0"/>
      <p:bldP spid="18" grpId="0" animBg="1"/>
      <p:bldP spid="19" grpId="0"/>
      <p:bldP spid="20" grpId="0"/>
      <p:bldP spid="22" grpId="0"/>
      <p:bldP spid="24" grpId="0" animBg="1"/>
      <p:bldP spid="25" grpId="0"/>
      <p:bldP spid="37"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標題 1"/>
          <p:cNvSpPr>
            <a:spLocks/>
          </p:cNvSpPr>
          <p:nvPr/>
        </p:nvSpPr>
        <p:spPr bwMode="gray">
          <a:xfrm>
            <a:off x="0" y="115888"/>
            <a:ext cx="8243888" cy="487362"/>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kumimoji="0" lang="en-US" altLang="zh-TW" b="1">
                <a:solidFill>
                  <a:schemeClr val="tx1"/>
                </a:solidFill>
                <a:effectLst>
                  <a:outerShdw blurRad="38100" dist="38100" dir="2700000" algn="tl">
                    <a:srgbClr val="C0C0C0"/>
                  </a:outerShdw>
                </a:effectLst>
                <a:ea typeface="標楷體" pitchFamily="65" charset="-120"/>
              </a:rPr>
              <a:t>109</a:t>
            </a:r>
            <a:r>
              <a:rPr kumimoji="0" lang="zh-TW" altLang="en-US" b="1">
                <a:solidFill>
                  <a:schemeClr val="tx1"/>
                </a:solidFill>
                <a:effectLst>
                  <a:outerShdw blurRad="38100" dist="38100" dir="2700000" algn="tl">
                    <a:srgbClr val="C0C0C0"/>
                  </a:outerShdw>
                </a:effectLst>
                <a:ea typeface="標楷體" pitchFamily="65" charset="-120"/>
              </a:rPr>
              <a:t>學年度中區五專聯合免試入學重要日程</a:t>
            </a:r>
            <a:endParaRPr kumimoji="0" lang="zh-TW" altLang="en-US" b="1">
              <a:effectLst>
                <a:outerShdw blurRad="38100" dist="38100" dir="2700000" algn="tl">
                  <a:srgbClr val="C0C0C0"/>
                </a:outerShdw>
              </a:effectLst>
              <a:ea typeface="新細明體" pitchFamily="18" charset="-120"/>
            </a:endParaRPr>
          </a:p>
        </p:txBody>
      </p:sp>
      <p:graphicFrame>
        <p:nvGraphicFramePr>
          <p:cNvPr id="73767" name="Group 39"/>
          <p:cNvGraphicFramePr>
            <a:graphicFrameLocks noGrp="1"/>
          </p:cNvGraphicFramePr>
          <p:nvPr>
            <p:ph/>
          </p:nvPr>
        </p:nvGraphicFramePr>
        <p:xfrm>
          <a:off x="128588" y="989013"/>
          <a:ext cx="8850312" cy="5721350"/>
        </p:xfrm>
        <a:graphic>
          <a:graphicData uri="http://schemas.openxmlformats.org/drawingml/2006/table">
            <a:tbl>
              <a:tblPr/>
              <a:tblGrid>
                <a:gridCol w="530225"/>
                <a:gridCol w="3419475"/>
                <a:gridCol w="4900612"/>
              </a:tblGrid>
              <a:tr h="339744">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項次</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日</a:t>
                      </a:r>
                      <a:r>
                        <a:rPr kumimoji="0" lang="zh-TW" altLang="en-US" sz="1800" b="1" i="0" u="none" strike="noStrike" cap="none" normalizeH="0" baseline="0">
                          <a:ln>
                            <a:noFill/>
                          </a:ln>
                          <a:solidFill>
                            <a:schemeClr val="tx1"/>
                          </a:solidFill>
                          <a:effectLst/>
                          <a:latin typeface="Times New Roman" pitchFamily="18" charset="0"/>
                          <a:ea typeface="標楷體" pitchFamily="65" charset="-120"/>
                        </a:rPr>
                        <a:t>   </a:t>
                      </a: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期</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項</a:t>
                      </a:r>
                      <a:r>
                        <a:rPr kumimoji="0" lang="zh-TW" altLang="en-US" sz="1800" b="1" i="0" u="none" strike="noStrike" cap="none" normalizeH="0" baseline="0">
                          <a:ln>
                            <a:noFill/>
                          </a:ln>
                          <a:solidFill>
                            <a:schemeClr val="tx1"/>
                          </a:solidFill>
                          <a:effectLst/>
                          <a:latin typeface="Times New Roman" pitchFamily="18" charset="0"/>
                          <a:ea typeface="標楷體" pitchFamily="65" charset="-120"/>
                        </a:rPr>
                        <a:t>   </a:t>
                      </a: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目</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63576">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1</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108</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15</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日（星期二）</a:t>
                      </a:r>
                      <a:r>
                        <a:rPr kumimoji="0" lang="zh-TW" altLang="zh-TW" sz="1800" b="0" i="0" u="none" strike="noStrike" cap="none" normalizeH="0" baseline="0">
                          <a:ln>
                            <a:noFill/>
                          </a:ln>
                          <a:solidFill>
                            <a:srgbClr val="003366"/>
                          </a:solidFill>
                          <a:effectLst/>
                          <a:latin typeface="Times New Roman" pitchFamily="18" charset="0"/>
                          <a:ea typeface="標楷體" pitchFamily="65" charset="-120"/>
                        </a:rPr>
                        <a:t>起</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簡章、報名表公告暨下載</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3627">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2</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800"/>
                        </a:lnSpc>
                        <a:spcBef>
                          <a:spcPts val="200"/>
                        </a:spcBef>
                        <a:spcAft>
                          <a:spcPts val="20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國中集體通訊與個別網路報名：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800"/>
                        </a:lnSpc>
                        <a:spcBef>
                          <a:spcPts val="200"/>
                        </a:spcBef>
                        <a:spcAft>
                          <a:spcPts val="2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18</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日（星期四）</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10:00</a:t>
                      </a:r>
                      <a:r>
                        <a:rPr kumimoji="0" lang="zh-TW" altLang="en-US" sz="1800" b="0" i="0" u="none" strike="noStrike" cap="none" normalizeH="0" baseline="0">
                          <a:ln>
                            <a:noFill/>
                          </a:ln>
                          <a:solidFill>
                            <a:schemeClr val="tx1"/>
                          </a:solidFill>
                          <a:effectLst/>
                          <a:latin typeface="Times New Roman" pitchFamily="18" charset="0"/>
                          <a:ea typeface="標楷體" pitchFamily="65" charset="-120"/>
                        </a:rPr>
                        <a:t>至</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
                      </a:r>
                      <a:br>
                        <a:rPr kumimoji="0" lang="zh-TW" altLang="en-US" sz="1800" b="0" i="0" u="none" strike="noStrike" cap="none" normalizeH="0" baseline="0">
                          <a:ln>
                            <a:noFill/>
                          </a:ln>
                          <a:solidFill>
                            <a:srgbClr val="000080"/>
                          </a:solidFill>
                          <a:effectLst/>
                          <a:latin typeface="Times New Roman" pitchFamily="18" charset="0"/>
                          <a:ea typeface="標楷體" pitchFamily="65" charset="-120"/>
                        </a:rPr>
                      </a:b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26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日（星期五）</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15:00</a:t>
                      </a:r>
                      <a:r>
                        <a:rPr kumimoji="0" lang="zh-TW" altLang="en-US" sz="1800" b="0" i="0" u="none" strike="noStrike" cap="none" normalizeH="0" baseline="0">
                          <a:ln>
                            <a:noFill/>
                          </a:ln>
                          <a:solidFill>
                            <a:schemeClr val="tx1"/>
                          </a:solidFill>
                          <a:effectLst/>
                          <a:latin typeface="Times New Roman" pitchFamily="18" charset="0"/>
                          <a:ea typeface="標楷體" pitchFamily="65" charset="-120"/>
                        </a:rPr>
                        <a:t>前</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
                      </a:r>
                      <a:br>
                        <a:rPr kumimoji="0" lang="zh-TW" altLang="en-US" sz="1800" b="0" i="0" u="none" strike="noStrike" cap="none" normalizeH="0" baseline="0">
                          <a:ln>
                            <a:noFill/>
                          </a:ln>
                          <a:solidFill>
                            <a:srgbClr val="000080"/>
                          </a:solidFill>
                          <a:effectLst/>
                          <a:latin typeface="Times New Roman" pitchFamily="18" charset="0"/>
                          <a:ea typeface="標楷體" pitchFamily="65" charset="-120"/>
                        </a:rPr>
                      </a:br>
                      <a:r>
                        <a:rPr kumimoji="0" lang="zh-TW" altLang="en-US" sz="1800" b="0" i="0" u="none" strike="noStrike" cap="none" normalizeH="0" baseline="0">
                          <a:ln>
                            <a:noFill/>
                          </a:ln>
                          <a:solidFill>
                            <a:schemeClr val="tx1"/>
                          </a:solidFill>
                          <a:effectLst/>
                          <a:latin typeface="Times New Roman" pitchFamily="18" charset="0"/>
                          <a:ea typeface="標楷體" pitchFamily="65" charset="-120"/>
                        </a:rPr>
                        <a:t>完成網路資料輸入及繳費。</a:t>
                      </a:r>
                    </a:p>
                    <a:p>
                      <a:pPr marL="0" marR="0" lvl="0" indent="0" algn="l" defTabSz="914400" rtl="0" eaLnBrk="1" fontAlgn="base" latinLnBrk="0" hangingPunct="1">
                        <a:lnSpc>
                          <a:spcPts val="1800"/>
                        </a:lnSpc>
                        <a:spcBef>
                          <a:spcPts val="200"/>
                        </a:spcBef>
                        <a:spcAft>
                          <a:spcPts val="20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個別通訊報名：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800"/>
                        </a:lnSpc>
                        <a:spcBef>
                          <a:spcPts val="200"/>
                        </a:spcBef>
                        <a:spcAft>
                          <a:spcPts val="2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18</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日（星期四）</a:t>
                      </a:r>
                      <a:r>
                        <a:rPr kumimoji="0" lang="zh-TW" altLang="en-US" sz="1800" b="0" i="0" u="none" strike="noStrike" cap="none" normalizeH="0" baseline="0">
                          <a:ln>
                            <a:noFill/>
                          </a:ln>
                          <a:solidFill>
                            <a:schemeClr val="tx1"/>
                          </a:solidFill>
                          <a:effectLst/>
                          <a:latin typeface="Times New Roman" pitchFamily="18" charset="0"/>
                          <a:ea typeface="標楷體" pitchFamily="65" charset="-120"/>
                        </a:rPr>
                        <a:t>至</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
                      </a:r>
                      <a:br>
                        <a:rPr kumimoji="0" lang="zh-TW" altLang="en-US" sz="1800" b="0" i="0" u="none" strike="noStrike" cap="none" normalizeH="0" baseline="0">
                          <a:ln>
                            <a:noFill/>
                          </a:ln>
                          <a:solidFill>
                            <a:srgbClr val="000080"/>
                          </a:solidFill>
                          <a:effectLst/>
                          <a:latin typeface="Times New Roman" pitchFamily="18" charset="0"/>
                          <a:ea typeface="標楷體" pitchFamily="65" charset="-120"/>
                        </a:rPr>
                      </a:b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26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日（星期五）</a:t>
                      </a:r>
                      <a:r>
                        <a:rPr kumimoji="0" lang="zh-TW" altLang="en-US" sz="2400" b="0" i="0" u="none" strike="noStrike" cap="none" normalizeH="0" baseline="0">
                          <a:ln>
                            <a:noFill/>
                          </a:ln>
                          <a:solidFill>
                            <a:schemeClr val="tx1"/>
                          </a:solidFill>
                          <a:effectLst/>
                          <a:latin typeface="Arial" charset="0"/>
                          <a:ea typeface="新細明體" pitchFamily="18" charset="-120"/>
                        </a:rPr>
                        <a:t> </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
                      </a:r>
                      <a:br>
                        <a:rPr kumimoji="0" lang="zh-TW" altLang="en-US" sz="1800" b="0" i="0" u="none" strike="noStrike" cap="none" normalizeH="0" baseline="0">
                          <a:ln>
                            <a:noFill/>
                          </a:ln>
                          <a:solidFill>
                            <a:srgbClr val="000080"/>
                          </a:solidFill>
                          <a:effectLst/>
                          <a:latin typeface="Times New Roman" pitchFamily="18" charset="0"/>
                          <a:ea typeface="標楷體" pitchFamily="65" charset="-120"/>
                        </a:rPr>
                      </a:b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前完成繳費及報名資料繳寄。</a:t>
                      </a:r>
                    </a:p>
                  </a:txBody>
                  <a:tcPr marL="36195" marR="36195" marT="17781" marB="177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7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受理國中集體通訊、個別網路與個別通訊報名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報名資料請於</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26</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日（星期五）</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前寄出。</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7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郵寄地址：（資料寄出以國內快捷郵件或限時掛號郵戳為憑）</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800"/>
                        </a:lnSpc>
                        <a:spcBef>
                          <a:spcPts val="300"/>
                        </a:spcBef>
                        <a:spcAft>
                          <a:spcPts val="3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35664</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苗栗縣後龍鎮溪洲里砂崙湖</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79-9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號</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400"/>
                        </a:lnSpc>
                        <a:spcBef>
                          <a:spcPts val="300"/>
                        </a:spcBef>
                        <a:spcAft>
                          <a:spcPts val="6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108</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學年度中區五專聯合免試入學招生委員會 </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收</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800"/>
                        </a:lnSpc>
                        <a:spcBef>
                          <a:spcPts val="100"/>
                        </a:spcBef>
                        <a:spcAft>
                          <a:spcPts val="10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國中集體報名網址：</a:t>
                      </a: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 </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https://junior.nutc.edu.tw/U5_1</a:t>
                      </a:r>
                      <a:endParaRPr kumimoji="0" lang="zh-TW" altLang="zh-TW" sz="1800" b="0" i="0" u="none" strike="noStrike" cap="none" normalizeH="0" baseline="0">
                        <a:ln>
                          <a:noFill/>
                        </a:ln>
                        <a:solidFill>
                          <a:srgbClr val="000080"/>
                        </a:solidFill>
                        <a:effectLst/>
                        <a:latin typeface="Times New Roman" pitchFamily="18" charset="0"/>
                        <a:ea typeface="標楷體" pitchFamily="65" charset="-120"/>
                      </a:endParaRPr>
                    </a:p>
                    <a:p>
                      <a:pPr marL="0" marR="0" lvl="0" indent="0" algn="l" defTabSz="914400" rtl="0" eaLnBrk="1" fontAlgn="base" latinLnBrk="0" hangingPunct="1">
                        <a:lnSpc>
                          <a:spcPts val="1800"/>
                        </a:lnSpc>
                        <a:spcBef>
                          <a:spcPts val="100"/>
                        </a:spcBef>
                        <a:spcAft>
                          <a:spcPts val="10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個別網路報名網址：</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https://junior.nutc.edu.tw/U5_3</a:t>
                      </a:r>
                      <a:endParaRPr kumimoji="0" lang="zh-TW" altLang="zh-TW" sz="1800" b="0" i="0" u="none" strike="noStrike" cap="none" normalizeH="0" baseline="0">
                        <a:ln>
                          <a:noFill/>
                        </a:ln>
                        <a:solidFill>
                          <a:srgbClr val="000080"/>
                        </a:solidFill>
                        <a:effectLst/>
                        <a:latin typeface="Times New Roman" pitchFamily="18" charset="0"/>
                        <a:ea typeface="標楷體" pitchFamily="65" charset="-120"/>
                      </a:endParaRPr>
                    </a:p>
                  </a:txBody>
                  <a:tcPr marL="36195" marR="36195" marT="17781" marB="17781"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7822">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3</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800"/>
                        </a:lnSpc>
                        <a:spcBef>
                          <a:spcPct val="0"/>
                        </a:spcBef>
                        <a:spcAft>
                          <a:spcPct val="0"/>
                        </a:spcAft>
                        <a:buClrTx/>
                        <a:buSzTx/>
                        <a:buFontTx/>
                        <a:buNone/>
                        <a:tabLst/>
                      </a:pP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國中集體與個別現場報名：</a:t>
                      </a:r>
                    </a:p>
                    <a:p>
                      <a:pPr marL="0" marR="0" lvl="0" indent="0" algn="l" defTabSz="914400" rtl="0" eaLnBrk="1" fontAlgn="base" latinLnBrk="0" hangingPunct="1">
                        <a:lnSpc>
                          <a:spcPts val="1800"/>
                        </a:lnSpc>
                        <a:spcBef>
                          <a:spcPts val="200"/>
                        </a:spcBef>
                        <a:spcAft>
                          <a:spcPts val="2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28</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日（星期日）</a:t>
                      </a:r>
                      <a:r>
                        <a:rPr kumimoji="0" lang="zh-TW" altLang="en-US" sz="1800" b="0" i="0" u="none" strike="noStrike" cap="none" normalizeH="0" baseline="0">
                          <a:ln>
                            <a:noFill/>
                          </a:ln>
                          <a:solidFill>
                            <a:schemeClr val="tx1"/>
                          </a:solidFill>
                          <a:effectLst/>
                          <a:latin typeface="Times New Roman" pitchFamily="18" charset="0"/>
                          <a:ea typeface="標楷體" pitchFamily="65" charset="-120"/>
                        </a:rPr>
                        <a:t>至</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
                      </a:r>
                      <a:br>
                        <a:rPr kumimoji="0" lang="zh-TW" altLang="en-US" sz="1800" b="0" i="0" u="none" strike="noStrike" cap="none" normalizeH="0" baseline="0">
                          <a:ln>
                            <a:noFill/>
                          </a:ln>
                          <a:solidFill>
                            <a:srgbClr val="000080"/>
                          </a:solidFill>
                          <a:effectLst/>
                          <a:latin typeface="Times New Roman" pitchFamily="18" charset="0"/>
                          <a:ea typeface="標楷體" pitchFamily="65" charset="-120"/>
                        </a:rPr>
                      </a:b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29</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日（星期一）</a:t>
                      </a:r>
                      <a:r>
                        <a:rPr kumimoji="0" lang="zh-TW" altLang="en-US" sz="2400" b="0" i="0" u="none" strike="noStrike" cap="none" normalizeH="0" baseline="0">
                          <a:ln>
                            <a:noFill/>
                          </a:ln>
                          <a:solidFill>
                            <a:schemeClr val="tx1"/>
                          </a:solidFill>
                          <a:effectLst/>
                          <a:latin typeface="Arial" charset="0"/>
                          <a:ea typeface="新細明體" pitchFamily="18" charset="-120"/>
                        </a:rPr>
                        <a:t> </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
                      </a:r>
                      <a:br>
                        <a:rPr kumimoji="0" lang="zh-TW" altLang="en-US" sz="1800" b="0" i="0" u="none" strike="noStrike" cap="none" normalizeH="0" baseline="0">
                          <a:ln>
                            <a:noFill/>
                          </a:ln>
                          <a:solidFill>
                            <a:srgbClr val="000080"/>
                          </a:solidFill>
                          <a:effectLst/>
                          <a:latin typeface="Times New Roman" pitchFamily="18" charset="0"/>
                          <a:ea typeface="標楷體" pitchFamily="65" charset="-120"/>
                        </a:rPr>
                      </a:b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每日</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9:00~16:00</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完成報名與繳費</a:t>
                      </a:r>
                    </a:p>
                  </a:txBody>
                  <a:tcPr marL="36195" marR="36195" marT="17781" marB="177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受理國中集體與個別現場報名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ts val="1800"/>
                        </a:lnSpc>
                        <a:spcBef>
                          <a:spcPts val="300"/>
                        </a:spcBef>
                        <a:spcAft>
                          <a:spcPts val="30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報名地點：</a:t>
                      </a:r>
                      <a:endParaRPr kumimoji="0" lang="en-US" altLang="zh-TW" sz="1800" b="0" i="0" u="none" strike="noStrike" cap="none" normalizeH="0" baseline="0">
                        <a:ln>
                          <a:noFill/>
                        </a:ln>
                        <a:solidFill>
                          <a:schemeClr val="tx1"/>
                        </a:solidFill>
                        <a:effectLst/>
                        <a:latin typeface="Times New Roman" pitchFamily="18" charset="0"/>
                        <a:ea typeface="標楷體" pitchFamily="65" charset="-120"/>
                      </a:endParaRPr>
                    </a:p>
                    <a:p>
                      <a:pPr marL="0" marR="0" lvl="0" indent="0" algn="just" defTabSz="914400" rtl="0" eaLnBrk="1" fontAlgn="base" latinLnBrk="0" hangingPunct="1">
                        <a:lnSpc>
                          <a:spcPts val="1800"/>
                        </a:lnSpc>
                        <a:spcBef>
                          <a:spcPts val="300"/>
                        </a:spcBef>
                        <a:spcAft>
                          <a:spcPts val="3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35664</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苗栗縣後龍鎮溪洲里砂崙湖</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79-9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號</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800"/>
                        </a:lnSpc>
                        <a:spcBef>
                          <a:spcPts val="200"/>
                        </a:spcBef>
                        <a:spcAft>
                          <a:spcPts val="20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仁德醫護管理專科學校</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77">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4</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五</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12:00</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lvl1pPr marL="152400" indent="-1524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52400" marR="0" lvl="0" indent="-152400" algn="l" defTabSz="914400" rtl="0" eaLnBrk="1" fontAlgn="base" latinLnBrk="0" hangingPunct="1">
                        <a:lnSpc>
                          <a:spcPts val="15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公告實際招生名額（含回流名額）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r>
              <a:tr h="797604">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5</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24</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日（星期三）</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12:00</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起</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152400" indent="-1524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52400" marR="0" lvl="0" indent="-152400" algn="l" defTabSz="914400" rtl="0" eaLnBrk="1" fontAlgn="base" latinLnBrk="0" hangingPunct="1">
                        <a:lnSpc>
                          <a:spcPts val="1800"/>
                        </a:lnSpc>
                        <a:spcBef>
                          <a:spcPts val="300"/>
                        </a:spcBef>
                        <a:spcAft>
                          <a:spcPts val="30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開放免試生查詢是否完成報名手續，每日</a:t>
                      </a: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12:00</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及</a:t>
                      </a: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16:00</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更新資料。</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152400" marR="0" lvl="0" indent="-152400" algn="l" defTabSz="914400" rtl="0" eaLnBrk="1" fontAlgn="base" latinLnBrk="0" hangingPunct="1">
                        <a:lnSpc>
                          <a:spcPts val="1800"/>
                        </a:lnSpc>
                        <a:spcBef>
                          <a:spcPts val="300"/>
                        </a:spcBef>
                        <a:spcAft>
                          <a:spcPts val="30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網址：</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http://exam.jente.edu.tw</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1" marB="17781"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標題 1"/>
          <p:cNvSpPr>
            <a:spLocks/>
          </p:cNvSpPr>
          <p:nvPr/>
        </p:nvSpPr>
        <p:spPr bwMode="gray">
          <a:xfrm>
            <a:off x="0" y="152400"/>
            <a:ext cx="8243888" cy="487363"/>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a:defRPr/>
            </a:pPr>
            <a:r>
              <a:rPr kumimoji="0" lang="en-US" altLang="zh-TW" b="1">
                <a:solidFill>
                  <a:schemeClr val="tx1"/>
                </a:solidFill>
                <a:effectLst>
                  <a:outerShdw blurRad="38100" dist="38100" dir="2700000" algn="tl">
                    <a:srgbClr val="C0C0C0"/>
                  </a:outerShdw>
                </a:effectLst>
                <a:ea typeface="標楷體" pitchFamily="65" charset="-120"/>
              </a:rPr>
              <a:t>109</a:t>
            </a:r>
            <a:r>
              <a:rPr kumimoji="0" lang="zh-TW" altLang="en-US" b="1">
                <a:solidFill>
                  <a:schemeClr val="tx1"/>
                </a:solidFill>
                <a:effectLst>
                  <a:outerShdw blurRad="38100" dist="38100" dir="2700000" algn="tl">
                    <a:srgbClr val="C0C0C0"/>
                  </a:outerShdw>
                </a:effectLst>
                <a:ea typeface="標楷體" pitchFamily="65" charset="-120"/>
              </a:rPr>
              <a:t>學年度中區五專聯合免試入學重要日程</a:t>
            </a:r>
            <a:endParaRPr kumimoji="0" lang="zh-TW" altLang="en-US" b="1">
              <a:effectLst>
                <a:outerShdw blurRad="38100" dist="38100" dir="2700000" algn="tl">
                  <a:srgbClr val="C0C0C0"/>
                </a:outerShdw>
              </a:effectLst>
              <a:ea typeface="新細明體" pitchFamily="18" charset="-120"/>
            </a:endParaRPr>
          </a:p>
        </p:txBody>
      </p:sp>
      <p:graphicFrame>
        <p:nvGraphicFramePr>
          <p:cNvPr id="74802" name="Group 50"/>
          <p:cNvGraphicFramePr>
            <a:graphicFrameLocks noGrp="1"/>
          </p:cNvGraphicFramePr>
          <p:nvPr>
            <p:ph/>
          </p:nvPr>
        </p:nvGraphicFramePr>
        <p:xfrm>
          <a:off x="142875" y="977900"/>
          <a:ext cx="8867775" cy="5691187"/>
        </p:xfrm>
        <a:graphic>
          <a:graphicData uri="http://schemas.openxmlformats.org/drawingml/2006/table">
            <a:tbl>
              <a:tblPr/>
              <a:tblGrid>
                <a:gridCol w="531813"/>
                <a:gridCol w="3425825"/>
                <a:gridCol w="4910137"/>
              </a:tblGrid>
              <a:tr h="482654">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項次</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日</a:t>
                      </a:r>
                      <a:r>
                        <a:rPr kumimoji="0" lang="zh-TW" altLang="en-US" sz="1800" b="1" i="0" u="none" strike="noStrike" cap="none" normalizeH="0" baseline="0">
                          <a:ln>
                            <a:noFill/>
                          </a:ln>
                          <a:solidFill>
                            <a:schemeClr val="tx1"/>
                          </a:solidFill>
                          <a:effectLst/>
                          <a:latin typeface="Times New Roman" pitchFamily="18" charset="0"/>
                          <a:ea typeface="標楷體" pitchFamily="65" charset="-120"/>
                        </a:rPr>
                        <a:t>   </a:t>
                      </a: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期</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項</a:t>
                      </a:r>
                      <a:r>
                        <a:rPr kumimoji="0" lang="zh-TW" altLang="en-US" sz="1800" b="1" i="0" u="none" strike="noStrike" cap="none" normalizeH="0" baseline="0">
                          <a:ln>
                            <a:noFill/>
                          </a:ln>
                          <a:solidFill>
                            <a:schemeClr val="tx1"/>
                          </a:solidFill>
                          <a:effectLst/>
                          <a:latin typeface="Times New Roman" pitchFamily="18" charset="0"/>
                          <a:ea typeface="標楷體" pitchFamily="65" charset="-120"/>
                        </a:rPr>
                        <a:t>   </a:t>
                      </a:r>
                      <a:r>
                        <a:rPr kumimoji="0" lang="zh-TW" altLang="zh-TW" sz="1800" b="1" i="0" u="none" strike="noStrike" cap="none" normalizeH="0" baseline="0">
                          <a:ln>
                            <a:noFill/>
                          </a:ln>
                          <a:solidFill>
                            <a:schemeClr val="tx1"/>
                          </a:solidFill>
                          <a:effectLst/>
                          <a:latin typeface="Times New Roman" pitchFamily="18" charset="0"/>
                          <a:ea typeface="標楷體" pitchFamily="65" charset="-120"/>
                        </a:rPr>
                        <a:t>目</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9281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6</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29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日（星期一）</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18:00</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免試生確認完成報名手續</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ts val="18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網址：</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http://exam.jente.edu.tw</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81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7</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3</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日（星期五）</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marL="152400" indent="-1524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52400" marR="0" lvl="0" indent="-152400" algn="l" defTabSz="914400" rtl="0" eaLnBrk="1" fontAlgn="base" latinLnBrk="0" hangingPunct="1">
                        <a:lnSpc>
                          <a:spcPts val="18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各招生學校寄發聯合免試入學成績暨現場登記分發報到通知單</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r>
              <a:tr h="49281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8</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3</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日（星期五）</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17:00</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2400" indent="-1524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52400" marR="0" lvl="0" indent="-152400" algn="l" defTabSz="914400" rtl="0" eaLnBrk="1" fontAlgn="base" latinLnBrk="0" hangingPunct="1">
                        <a:lnSpc>
                          <a:spcPts val="18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各招生學校網頁第一次公告參加現場登記分發名單、時間及地點，供免試生查看。</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1440">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9</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6</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日（星期一）</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17:00</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2400" indent="-1524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52400" marR="0" lvl="0" indent="-152400" algn="l" defTabSz="914400" rtl="0" eaLnBrk="1" fontAlgn="base" latinLnBrk="0" hangingPunct="1">
                        <a:lnSpc>
                          <a:spcPts val="18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免試生確認是否收到</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聯合免試入學成績暨現場登記分發報到通知單</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，若未收到，請逕向各招生學校查詢。</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6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10</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日（星期二）</a:t>
                      </a:r>
                      <a:r>
                        <a:rPr kumimoji="0" lang="zh-TW" altLang="en-US" sz="1800" b="0" i="0" u="none" strike="noStrike" cap="none" normalizeH="0" baseline="0">
                          <a:ln>
                            <a:noFill/>
                          </a:ln>
                          <a:solidFill>
                            <a:srgbClr val="000080"/>
                          </a:solidFill>
                          <a:effectLst/>
                          <a:latin typeface="Times New Roman" pitchFamily="18" charset="0"/>
                          <a:ea typeface="標楷體" pitchFamily="65" charset="-120"/>
                        </a:rPr>
                        <a:t> </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9:00~12:00</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受理免試生成績複查</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23933">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11</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8</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三</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17:00</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前</a:t>
                      </a: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18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各招生學校網頁第二次公告參加現場登記分發名單、時間、地點，供免試生查看。</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99FF"/>
                    </a:solidFill>
                  </a:tcPr>
                </a:tc>
              </a:tr>
              <a:tr h="130189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12</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FF"/>
                          </a:solidFill>
                          <a:effectLst/>
                          <a:latin typeface="Times New Roman" pitchFamily="18" charset="0"/>
                          <a:ea typeface="標楷體" pitchFamily="65" charset="-120"/>
                        </a:rPr>
                        <a:t>9</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日（星期四）</a:t>
                      </a:r>
                      <a:endParaRPr kumimoji="0" lang="zh-TW" altLang="zh-TW" sz="1800" b="0" i="0" u="none" strike="noStrike" cap="none" normalizeH="0" baseline="0">
                        <a:ln>
                          <a:noFill/>
                        </a:ln>
                        <a:solidFill>
                          <a:srgbClr val="0000FF"/>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標楷體" pitchFamily="65" charset="-120"/>
                          <a:ea typeface="新細明體" pitchFamily="18" charset="-120"/>
                        </a:rPr>
                        <a:t>※</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免試生應攜帶</a:t>
                      </a:r>
                      <a:r>
                        <a:rPr kumimoji="0" lang="zh-TW" altLang="zh-TW" sz="1800" b="1" i="0" u="none" strike="noStrike" cap="none" normalizeH="0" baseline="0">
                          <a:ln>
                            <a:noFill/>
                          </a:ln>
                          <a:solidFill>
                            <a:srgbClr val="0000FF"/>
                          </a:solidFill>
                          <a:effectLst/>
                          <a:latin typeface="Times New Roman" pitchFamily="18" charset="0"/>
                          <a:ea typeface="標楷體" pitchFamily="65" charset="-120"/>
                        </a:rPr>
                        <a:t>聯合免試入學成績暨現場登記分發報到通知單</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a:t>
                      </a:r>
                      <a:r>
                        <a:rPr kumimoji="0" lang="zh-TW" altLang="zh-TW" sz="1800" b="1" i="0" u="none" strike="noStrike" cap="none" normalizeH="0" baseline="0">
                          <a:ln>
                            <a:noFill/>
                          </a:ln>
                          <a:solidFill>
                            <a:srgbClr val="0000FF"/>
                          </a:solidFill>
                          <a:effectLst/>
                          <a:latin typeface="Times New Roman" pitchFamily="18" charset="0"/>
                          <a:ea typeface="標楷體" pitchFamily="65" charset="-120"/>
                        </a:rPr>
                        <a:t>身分證明文件正本</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及</a:t>
                      </a:r>
                      <a:r>
                        <a:rPr kumimoji="0" lang="zh-TW" altLang="zh-TW" sz="1800" b="1" i="0" u="none" strike="noStrike" cap="none" normalizeH="0" baseline="0">
                          <a:ln>
                            <a:noFill/>
                          </a:ln>
                          <a:solidFill>
                            <a:srgbClr val="0000FF"/>
                          </a:solidFill>
                          <a:effectLst/>
                          <a:latin typeface="Times New Roman" pitchFamily="18" charset="0"/>
                          <a:ea typeface="標楷體" pitchFamily="65" charset="-120"/>
                        </a:rPr>
                        <a:t>學歷（力）證件正本</a:t>
                      </a:r>
                      <a:r>
                        <a:rPr kumimoji="0" lang="zh-TW" altLang="zh-TW" sz="1800" b="0" i="0" u="none" strike="noStrike" cap="none" normalizeH="0" baseline="0">
                          <a:ln>
                            <a:noFill/>
                          </a:ln>
                          <a:solidFill>
                            <a:srgbClr val="0000FF"/>
                          </a:solidFill>
                          <a:effectLst/>
                          <a:latin typeface="Times New Roman" pitchFamily="18" charset="0"/>
                          <a:ea typeface="標楷體" pitchFamily="65" charset="-120"/>
                        </a:rPr>
                        <a:t>等相關資料，至各招生學校辦理現場登記分發報到，時間及地點以各招生學校通知為準。</a:t>
                      </a:r>
                      <a:endParaRPr kumimoji="0" lang="zh-TW" altLang="zh-TW" sz="1800" b="0" i="0" u="none" strike="noStrike" cap="none" normalizeH="0" baseline="0">
                        <a:ln>
                          <a:noFill/>
                        </a:ln>
                        <a:solidFill>
                          <a:srgbClr val="0000FF"/>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98555">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ts val="1200"/>
                        </a:lnSpc>
                        <a:spcBef>
                          <a:spcPts val="600"/>
                        </a:spcBef>
                        <a:spcAft>
                          <a:spcPts val="600"/>
                        </a:spcAft>
                        <a:buClrTx/>
                        <a:buSzTx/>
                        <a:buFontTx/>
                        <a:buNone/>
                        <a:tabLst/>
                      </a:pPr>
                      <a:r>
                        <a:rPr kumimoji="0" lang="en-US" altLang="zh-TW" sz="1800" b="0" i="0" u="none" strike="noStrike" cap="none" normalizeH="0" baseline="0">
                          <a:ln>
                            <a:noFill/>
                          </a:ln>
                          <a:solidFill>
                            <a:schemeClr val="tx1"/>
                          </a:solidFill>
                          <a:effectLst/>
                          <a:latin typeface="Times New Roman" pitchFamily="18" charset="0"/>
                          <a:ea typeface="標楷體" pitchFamily="65" charset="-120"/>
                        </a:rPr>
                        <a:t>13</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109</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年</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7</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月</a:t>
                      </a:r>
                      <a:r>
                        <a:rPr kumimoji="0" lang="en-US" altLang="zh-TW" sz="1800" b="0" i="0" u="none" strike="noStrike" cap="none" normalizeH="0" baseline="0">
                          <a:ln>
                            <a:noFill/>
                          </a:ln>
                          <a:solidFill>
                            <a:srgbClr val="000080"/>
                          </a:solidFill>
                          <a:effectLst/>
                          <a:latin typeface="Times New Roman" pitchFamily="18" charset="0"/>
                          <a:ea typeface="標楷體" pitchFamily="65" charset="-120"/>
                        </a:rPr>
                        <a:t>13</a:t>
                      </a:r>
                      <a:r>
                        <a:rPr kumimoji="0" lang="zh-TW" altLang="zh-TW" sz="1800" b="0" i="0" u="none" strike="noStrike" cap="none" normalizeH="0" baseline="0">
                          <a:ln>
                            <a:noFill/>
                          </a:ln>
                          <a:solidFill>
                            <a:srgbClr val="000080"/>
                          </a:solidFill>
                          <a:effectLst/>
                          <a:latin typeface="Times New Roman" pitchFamily="18" charset="0"/>
                          <a:ea typeface="標楷體" pitchFamily="65" charset="-120"/>
                        </a:rPr>
                        <a:t>日（星期一）</a:t>
                      </a:r>
                      <a:r>
                        <a:rPr kumimoji="0" lang="en-US" altLang="zh-TW" sz="1800" b="1" i="0" u="none" strike="noStrike" cap="none" normalizeH="0" baseline="0">
                          <a:ln>
                            <a:noFill/>
                          </a:ln>
                          <a:solidFill>
                            <a:srgbClr val="FF0000"/>
                          </a:solidFill>
                          <a:effectLst/>
                          <a:latin typeface="Times New Roman" pitchFamily="18" charset="0"/>
                          <a:ea typeface="標楷體" pitchFamily="65" charset="-120"/>
                        </a:rPr>
                        <a:t>15:00</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前</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152400" indent="-152400" eaLnBrk="0" hangingPunct="0">
                        <a:spcBef>
                          <a:spcPct val="20000"/>
                        </a:spcBef>
                        <a:buClr>
                          <a:schemeClr val="tx2"/>
                        </a:buClr>
                        <a:buFont typeface="Wingdings" pitchFamily="2" charset="2"/>
                        <a:defRPr sz="2400">
                          <a:solidFill>
                            <a:schemeClr val="tx1"/>
                          </a:solidFill>
                          <a:latin typeface="Arial" charset="0"/>
                        </a:defRPr>
                      </a:lvl1pPr>
                      <a:lvl2pPr marL="742950" indent="-285750" eaLnBrk="0" hangingPunct="0">
                        <a:spcBef>
                          <a:spcPct val="20000"/>
                        </a:spcBef>
                        <a:buClr>
                          <a:schemeClr val="accent1"/>
                        </a:buClr>
                        <a:buFont typeface="Wingdings" pitchFamily="2" charset="2"/>
                        <a:defRPr sz="2200">
                          <a:solidFill>
                            <a:schemeClr val="tx1"/>
                          </a:solidFill>
                          <a:latin typeface="Arial" charset="0"/>
                        </a:defRPr>
                      </a:lvl2pPr>
                      <a:lvl3pPr marL="1143000" indent="-228600" eaLnBrk="0" hangingPunct="0">
                        <a:spcBef>
                          <a:spcPct val="20000"/>
                        </a:spcBef>
                        <a:buClr>
                          <a:schemeClr val="accent2"/>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標楷體" pitchFamily="65" charset="-120"/>
                          <a:ea typeface="新細明體" pitchFamily="18" charset="-120"/>
                        </a:rPr>
                        <a:t>※</a:t>
                      </a:r>
                      <a:r>
                        <a:rPr kumimoji="0" lang="zh-TW" altLang="zh-TW" sz="1800" b="0" i="0" u="none" strike="noStrike" cap="none" normalizeH="0" baseline="0">
                          <a:ln>
                            <a:noFill/>
                          </a:ln>
                          <a:solidFill>
                            <a:schemeClr val="tx1"/>
                          </a:solidFill>
                          <a:effectLst/>
                          <a:latin typeface="Times New Roman" pitchFamily="18" charset="0"/>
                          <a:ea typeface="標楷體" pitchFamily="65" charset="-120"/>
                        </a:rPr>
                        <a:t>錄取生放棄錄取資格截止</a:t>
                      </a:r>
                      <a:endParaRPr kumimoji="0" lang="zh-TW" altLang="zh-TW" sz="1800" b="0" i="0" u="none" strike="noStrike" cap="none" normalizeH="0" baseline="0">
                        <a:ln>
                          <a:noFill/>
                        </a:ln>
                        <a:solidFill>
                          <a:schemeClr val="tx1"/>
                        </a:solidFill>
                        <a:effectLst/>
                        <a:latin typeface="Times New Roman" pitchFamily="18" charset="0"/>
                        <a:ea typeface="新細明體" pitchFamily="18" charset="-120"/>
                      </a:endParaRPr>
                    </a:p>
                  </a:txBody>
                  <a:tcPr marL="36195" marR="36195" marT="17782" marB="17782"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標題 1"/>
          <p:cNvSpPr>
            <a:spLocks/>
          </p:cNvSpPr>
          <p:nvPr/>
        </p:nvSpPr>
        <p:spPr bwMode="gray">
          <a:xfrm>
            <a:off x="107950" y="115888"/>
            <a:ext cx="8064500" cy="523875"/>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kumimoji="0" lang="zh-TW" altLang="en-US" sz="3600" b="1">
                <a:solidFill>
                  <a:srgbClr val="0000FF"/>
                </a:solidFill>
                <a:effectLst>
                  <a:outerShdw blurRad="38100" dist="38100" dir="2700000" algn="tl">
                    <a:srgbClr val="C0C0C0"/>
                  </a:outerShdw>
                </a:effectLst>
                <a:ea typeface="標楷體" pitchFamily="65" charset="-120"/>
              </a:rPr>
              <a:t>報名表填寫範例：</a:t>
            </a:r>
            <a:r>
              <a:rPr kumimoji="0" lang="zh-TW" altLang="en-US" sz="2800" b="1">
                <a:solidFill>
                  <a:schemeClr val="tx1"/>
                </a:solidFill>
                <a:effectLst>
                  <a:outerShdw blurRad="38100" dist="38100" dir="2700000" algn="tl">
                    <a:srgbClr val="C0C0C0"/>
                  </a:outerShdw>
                </a:effectLst>
                <a:ea typeface="標楷體" pitchFamily="65" charset="-120"/>
              </a:rPr>
              <a:t>一般生報名表正面</a:t>
            </a:r>
            <a:r>
              <a:rPr kumimoji="0" lang="en-US" altLang="zh-TW" sz="2800" b="1">
                <a:solidFill>
                  <a:schemeClr val="tx1"/>
                </a:solidFill>
                <a:effectLst>
                  <a:outerShdw blurRad="38100" dist="38100" dir="2700000" algn="tl">
                    <a:srgbClr val="C0C0C0"/>
                  </a:outerShdw>
                </a:effectLst>
                <a:ea typeface="標楷體" pitchFamily="65" charset="-120"/>
              </a:rPr>
              <a:t>(</a:t>
            </a:r>
            <a:r>
              <a:rPr kumimoji="0" lang="zh-TW" altLang="en-US" sz="2800" b="1">
                <a:solidFill>
                  <a:schemeClr val="tx1"/>
                </a:solidFill>
                <a:effectLst>
                  <a:outerShdw blurRad="38100" dist="38100" dir="2700000" algn="tl">
                    <a:srgbClr val="C0C0C0"/>
                  </a:outerShdw>
                </a:effectLst>
                <a:ea typeface="標楷體" pitchFamily="65" charset="-120"/>
              </a:rPr>
              <a:t>白色</a:t>
            </a:r>
            <a:r>
              <a:rPr kumimoji="0" lang="en-US" altLang="zh-TW" sz="2800" b="1">
                <a:solidFill>
                  <a:schemeClr val="tx1"/>
                </a:solidFill>
                <a:effectLst>
                  <a:outerShdw blurRad="38100" dist="38100" dir="2700000" algn="tl">
                    <a:srgbClr val="C0C0C0"/>
                  </a:outerShdw>
                </a:effectLst>
                <a:ea typeface="標楷體" pitchFamily="65" charset="-120"/>
              </a:rPr>
              <a:t>)</a:t>
            </a:r>
            <a:endParaRPr kumimoji="0" lang="zh-TW" altLang="en-US" sz="2800" b="1">
              <a:effectLst>
                <a:outerShdw blurRad="38100" dist="38100" dir="2700000" algn="tl">
                  <a:srgbClr val="C0C0C0"/>
                </a:outerShdw>
              </a:effectLst>
              <a:ea typeface="新細明體" pitchFamily="18" charset="-120"/>
            </a:endParaRPr>
          </a:p>
        </p:txBody>
      </p:sp>
      <p:pic>
        <p:nvPicPr>
          <p:cNvPr id="48131" name="Picture 6" descr="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908050"/>
            <a:ext cx="4211637"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AutoShape 12"/>
          <p:cNvSpPr>
            <a:spLocks noChangeArrowheads="1"/>
          </p:cNvSpPr>
          <p:nvPr/>
        </p:nvSpPr>
        <p:spPr bwMode="auto">
          <a:xfrm>
            <a:off x="1547813" y="3284538"/>
            <a:ext cx="576262" cy="2160587"/>
          </a:xfrm>
          <a:prstGeom prst="bracePair">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a:solidFill>
                  <a:srgbClr val="FF0000"/>
                </a:solidFill>
                <a:ea typeface="標楷體" pitchFamily="65" charset="-120"/>
              </a:rPr>
              <a:t>各項成績來源說明</a:t>
            </a:r>
          </a:p>
        </p:txBody>
      </p:sp>
      <p:sp>
        <p:nvSpPr>
          <p:cNvPr id="48133" name="AutoShape 11"/>
          <p:cNvSpPr>
            <a:spLocks noChangeArrowheads="1"/>
          </p:cNvSpPr>
          <p:nvPr/>
        </p:nvSpPr>
        <p:spPr bwMode="auto">
          <a:xfrm>
            <a:off x="1547813" y="1628775"/>
            <a:ext cx="576262" cy="1512888"/>
          </a:xfrm>
          <a:prstGeom prst="bracePair">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a:solidFill>
                  <a:srgbClr val="FF0000"/>
                </a:solidFill>
                <a:ea typeface="標楷體" pitchFamily="65" charset="-120"/>
              </a:rPr>
              <a:t>個人基本資料</a:t>
            </a:r>
          </a:p>
        </p:txBody>
      </p:sp>
      <p:sp>
        <p:nvSpPr>
          <p:cNvPr id="48134" name="圓角矩形圖說文字 7"/>
          <p:cNvSpPr>
            <a:spLocks noChangeArrowheads="1"/>
          </p:cNvSpPr>
          <p:nvPr/>
        </p:nvSpPr>
        <p:spPr bwMode="auto">
          <a:xfrm>
            <a:off x="6588125" y="5661025"/>
            <a:ext cx="1439863" cy="720725"/>
          </a:xfrm>
          <a:prstGeom prst="wedgeRoundRectCallout">
            <a:avLst>
              <a:gd name="adj1" fmla="val -96968"/>
              <a:gd name="adj2" fmla="val 54847"/>
              <a:gd name="adj3" fmla="val 16667"/>
            </a:avLst>
          </a:prstGeom>
          <a:solidFill>
            <a:srgbClr val="CCFFCC"/>
          </a:solidFill>
          <a:ln w="19050" algn="ctr">
            <a:solidFill>
              <a:schemeClr val="tx1"/>
            </a:solidFill>
            <a:round/>
            <a:headEnd/>
            <a:tailEnd/>
          </a:ln>
          <a:effectLst>
            <a:outerShdw dist="107763" dir="2700000" algn="ctr" rotWithShape="0">
              <a:srgbClr val="808080">
                <a:alpha val="50000"/>
              </a:srgbClr>
            </a:outerShdw>
          </a:effec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b="1">
                <a:solidFill>
                  <a:srgbClr val="FF0000"/>
                </a:solidFill>
                <a:latin typeface="標楷體" pitchFamily="65" charset="-120"/>
                <a:ea typeface="標楷體" pitchFamily="65" charset="-120"/>
              </a:rPr>
              <a:t>學生及家長</a:t>
            </a:r>
            <a:endParaRPr kumimoji="0" lang="en-US" altLang="zh-TW" b="1">
              <a:solidFill>
                <a:srgbClr val="FF0000"/>
              </a:solidFill>
              <a:latin typeface="標楷體" pitchFamily="65" charset="-120"/>
              <a:ea typeface="標楷體" pitchFamily="65" charset="-120"/>
            </a:endParaRPr>
          </a:p>
          <a:p>
            <a:pPr algn="ctr" eaLnBrk="1" hangingPunct="1"/>
            <a:r>
              <a:rPr kumimoji="0" lang="zh-TW" altLang="en-US" b="1">
                <a:solidFill>
                  <a:srgbClr val="FF0000"/>
                </a:solidFill>
                <a:latin typeface="標楷體" pitchFamily="65" charset="-120"/>
                <a:ea typeface="標楷體" pitchFamily="65" charset="-120"/>
              </a:rPr>
              <a:t>簽名確認</a:t>
            </a:r>
          </a:p>
        </p:txBody>
      </p:sp>
      <p:sp>
        <p:nvSpPr>
          <p:cNvPr id="48135" name="圓角矩形圖說文字 3"/>
          <p:cNvSpPr>
            <a:spLocks noChangeArrowheads="1"/>
          </p:cNvSpPr>
          <p:nvPr/>
        </p:nvSpPr>
        <p:spPr bwMode="auto">
          <a:xfrm>
            <a:off x="6732588" y="1700213"/>
            <a:ext cx="1573212" cy="601662"/>
          </a:xfrm>
          <a:prstGeom prst="wedgeRoundRectCallout">
            <a:avLst>
              <a:gd name="adj1" fmla="val -138495"/>
              <a:gd name="adj2" fmla="val -73218"/>
              <a:gd name="adj3" fmla="val 16667"/>
            </a:avLst>
          </a:prstGeom>
          <a:solidFill>
            <a:srgbClr val="CCFFCC"/>
          </a:solidFill>
          <a:ln w="19050" algn="ctr">
            <a:solidFill>
              <a:schemeClr val="tx1"/>
            </a:solidFill>
            <a:round/>
            <a:headEnd/>
            <a:tailEnd/>
          </a:ln>
          <a:effectLst>
            <a:outerShdw dist="107763" dir="2700000" algn="ctr" rotWithShape="0">
              <a:srgbClr val="808080">
                <a:alpha val="50000"/>
              </a:srgbClr>
            </a:outerShdw>
          </a:effec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1600" b="1">
                <a:solidFill>
                  <a:srgbClr val="FF0000"/>
                </a:solidFill>
                <a:latin typeface="標楷體" pitchFamily="65" charset="-120"/>
                <a:ea typeface="標楷體" pitchFamily="65" charset="-120"/>
              </a:rPr>
              <a:t>欲報名招生學校名稱及代碼</a:t>
            </a:r>
          </a:p>
        </p:txBody>
      </p:sp>
      <p:sp>
        <p:nvSpPr>
          <p:cNvPr id="48136" name="AutoShape 15"/>
          <p:cNvSpPr>
            <a:spLocks noChangeArrowheads="1"/>
          </p:cNvSpPr>
          <p:nvPr/>
        </p:nvSpPr>
        <p:spPr bwMode="auto">
          <a:xfrm>
            <a:off x="5219700" y="4797425"/>
            <a:ext cx="3206750" cy="501650"/>
          </a:xfrm>
          <a:prstGeom prst="wedgeRoundRectCallout">
            <a:avLst>
              <a:gd name="adj1" fmla="val -78616"/>
              <a:gd name="adj2" fmla="val 70255"/>
              <a:gd name="adj3"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lIns="54000" tIns="0" rIns="18000" bIns="0"/>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500">
                <a:ea typeface="標楷體" pitchFamily="65" charset="-120"/>
              </a:rPr>
              <a:t>報名學校若有採計其他加分項目，則需勾選並浮貼相關證明文件</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標題 1"/>
          <p:cNvSpPr>
            <a:spLocks/>
          </p:cNvSpPr>
          <p:nvPr/>
        </p:nvSpPr>
        <p:spPr bwMode="gray">
          <a:xfrm>
            <a:off x="107950" y="115888"/>
            <a:ext cx="8064500" cy="523875"/>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kumimoji="0" lang="zh-TW" altLang="en-US" sz="2800" b="1">
                <a:solidFill>
                  <a:schemeClr val="tx1"/>
                </a:solidFill>
                <a:effectLst>
                  <a:outerShdw blurRad="38100" dist="38100" dir="2700000" algn="tl">
                    <a:srgbClr val="C0C0C0"/>
                  </a:outerShdw>
                </a:effectLst>
                <a:ea typeface="標楷體" pitchFamily="65" charset="-120"/>
              </a:rPr>
              <a:t>一般生報名表背面</a:t>
            </a:r>
            <a:r>
              <a:rPr kumimoji="0" lang="en-US" altLang="zh-TW" sz="2800" b="1">
                <a:solidFill>
                  <a:schemeClr val="tx1"/>
                </a:solidFill>
                <a:effectLst>
                  <a:outerShdw blurRad="38100" dist="38100" dir="2700000" algn="tl">
                    <a:srgbClr val="C0C0C0"/>
                  </a:outerShdw>
                </a:effectLst>
                <a:ea typeface="標楷體" pitchFamily="65" charset="-120"/>
              </a:rPr>
              <a:t>(</a:t>
            </a:r>
            <a:r>
              <a:rPr kumimoji="0" lang="zh-TW" altLang="en-US" sz="2800" b="1">
                <a:solidFill>
                  <a:schemeClr val="tx1"/>
                </a:solidFill>
                <a:effectLst>
                  <a:outerShdw blurRad="38100" dist="38100" dir="2700000" algn="tl">
                    <a:srgbClr val="C0C0C0"/>
                  </a:outerShdw>
                </a:effectLst>
                <a:ea typeface="標楷體" pitchFamily="65" charset="-120"/>
              </a:rPr>
              <a:t>白色</a:t>
            </a:r>
            <a:r>
              <a:rPr kumimoji="0" lang="en-US" altLang="zh-TW" sz="2800" b="1">
                <a:solidFill>
                  <a:schemeClr val="tx1"/>
                </a:solidFill>
                <a:effectLst>
                  <a:outerShdw blurRad="38100" dist="38100" dir="2700000" algn="tl">
                    <a:srgbClr val="C0C0C0"/>
                  </a:outerShdw>
                </a:effectLst>
                <a:ea typeface="標楷體" pitchFamily="65" charset="-120"/>
              </a:rPr>
              <a:t>)</a:t>
            </a:r>
            <a:endParaRPr kumimoji="0" lang="zh-TW" altLang="en-US" sz="2800" b="1">
              <a:effectLst>
                <a:outerShdw blurRad="38100" dist="38100" dir="2700000" algn="tl">
                  <a:srgbClr val="C0C0C0"/>
                </a:outerShdw>
              </a:effectLst>
              <a:ea typeface="新細明體" pitchFamily="18" charset="-120"/>
            </a:endParaRPr>
          </a:p>
        </p:txBody>
      </p:sp>
      <p:pic>
        <p:nvPicPr>
          <p:cNvPr id="49155" name="Picture 5" descr="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4281487"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oup 6"/>
          <p:cNvGrpSpPr>
            <a:grpSpLocks/>
          </p:cNvGrpSpPr>
          <p:nvPr/>
        </p:nvGrpSpPr>
        <p:grpSpPr bwMode="auto">
          <a:xfrm>
            <a:off x="4233863" y="1700213"/>
            <a:ext cx="4646612" cy="5078412"/>
            <a:chOff x="2667" y="1071"/>
            <a:chExt cx="2927" cy="3199"/>
          </a:xfrm>
        </p:grpSpPr>
        <p:sp>
          <p:nvSpPr>
            <p:cNvPr id="49157" name="AutoShape 15"/>
            <p:cNvSpPr>
              <a:spLocks noChangeArrowheads="1"/>
            </p:cNvSpPr>
            <p:nvPr/>
          </p:nvSpPr>
          <p:spPr bwMode="auto">
            <a:xfrm>
              <a:off x="2667" y="1071"/>
              <a:ext cx="2927" cy="3199"/>
            </a:xfrm>
            <a:prstGeom prst="leftArrowCallout">
              <a:avLst>
                <a:gd name="adj1" fmla="val 2449"/>
                <a:gd name="adj2" fmla="val 3122"/>
                <a:gd name="adj3" fmla="val 7292"/>
                <a:gd name="adj4" fmla="val 82704"/>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pic>
          <p:nvPicPr>
            <p:cNvPr id="49158" name="Picture 8" desc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 y="1085"/>
              <a:ext cx="2373" cy="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標題 1"/>
          <p:cNvSpPr>
            <a:spLocks/>
          </p:cNvSpPr>
          <p:nvPr/>
        </p:nvSpPr>
        <p:spPr bwMode="gray">
          <a:xfrm>
            <a:off x="107950" y="115888"/>
            <a:ext cx="8064500" cy="523875"/>
          </a:xfrm>
          <a:prstGeom prst="rect">
            <a:avLst/>
          </a:prstGeom>
          <a:noFill/>
          <a:ln>
            <a:noFill/>
          </a:ln>
        </p:spPr>
        <p:txBody>
          <a:bodyPr anchor="ctr"/>
          <a:lstStyle>
            <a:lvl1pPr eaLnBrk="0" hangingPunct="0">
              <a:defRPr sz="3200">
                <a:solidFill>
                  <a:schemeClr val="bg1"/>
                </a:solidFill>
                <a:latin typeface="Arial" charset="0"/>
              </a:defRPr>
            </a:lvl1pPr>
            <a:lvl2pPr eaLnBrk="0" hangingPunct="0">
              <a:defRPr sz="3200">
                <a:solidFill>
                  <a:schemeClr val="bg1"/>
                </a:solidFill>
                <a:latin typeface="Arial" charset="0"/>
              </a:defRPr>
            </a:lvl2pPr>
            <a:lvl3pPr eaLnBrk="0" hangingPunct="0">
              <a:defRPr sz="3200">
                <a:solidFill>
                  <a:schemeClr val="bg1"/>
                </a:solidFill>
                <a:latin typeface="Arial" charset="0"/>
              </a:defRPr>
            </a:lvl3pPr>
            <a:lvl4pPr eaLnBrk="0" hangingPunct="0">
              <a:defRPr sz="3200">
                <a:solidFill>
                  <a:schemeClr val="bg1"/>
                </a:solidFill>
                <a:latin typeface="Arial" charset="0"/>
              </a:defRPr>
            </a:lvl4pPr>
            <a:lvl5pPr eaLnBrk="0" hangingPunct="0">
              <a:defRPr sz="3200">
                <a:solidFill>
                  <a:schemeClr val="bg1"/>
                </a:solidFill>
                <a:latin typeface="Arial" charset="0"/>
              </a:defRPr>
            </a:lvl5pPr>
            <a:lvl6pPr marL="457200" eaLnBrk="0" fontAlgn="base" hangingPunct="0">
              <a:spcBef>
                <a:spcPct val="0"/>
              </a:spcBef>
              <a:spcAft>
                <a:spcPct val="0"/>
              </a:spcAft>
              <a:defRPr sz="3200">
                <a:solidFill>
                  <a:schemeClr val="bg1"/>
                </a:solidFill>
                <a:latin typeface="Arial" charset="0"/>
              </a:defRPr>
            </a:lvl6pPr>
            <a:lvl7pPr marL="914400" eaLnBrk="0" fontAlgn="base" hangingPunct="0">
              <a:spcBef>
                <a:spcPct val="0"/>
              </a:spcBef>
              <a:spcAft>
                <a:spcPct val="0"/>
              </a:spcAft>
              <a:defRPr sz="3200">
                <a:solidFill>
                  <a:schemeClr val="bg1"/>
                </a:solidFill>
                <a:latin typeface="Arial" charset="0"/>
              </a:defRPr>
            </a:lvl7pPr>
            <a:lvl8pPr marL="1371600" eaLnBrk="0" fontAlgn="base" hangingPunct="0">
              <a:spcBef>
                <a:spcPct val="0"/>
              </a:spcBef>
              <a:spcAft>
                <a:spcPct val="0"/>
              </a:spcAft>
              <a:defRPr sz="3200">
                <a:solidFill>
                  <a:schemeClr val="bg1"/>
                </a:solidFill>
                <a:latin typeface="Arial" charset="0"/>
              </a:defRPr>
            </a:lvl8pPr>
            <a:lvl9pPr marL="1828800" eaLnBrk="0" fontAlgn="base" hangingPunct="0">
              <a:spcBef>
                <a:spcPct val="0"/>
              </a:spcBef>
              <a:spcAft>
                <a:spcPct val="0"/>
              </a:spcAft>
              <a:defRPr sz="3200">
                <a:solidFill>
                  <a:schemeClr val="bg1"/>
                </a:solidFill>
                <a:latin typeface="Arial" charset="0"/>
              </a:defRPr>
            </a:lvl9pPr>
          </a:lstStyle>
          <a:p>
            <a:pPr algn="ctr" eaLnBrk="1" hangingPunct="1">
              <a:defRPr/>
            </a:pPr>
            <a:r>
              <a:rPr kumimoji="0" lang="zh-TW" altLang="en-US" sz="3600" b="1">
                <a:solidFill>
                  <a:srgbClr val="0000FF"/>
                </a:solidFill>
                <a:effectLst>
                  <a:outerShdw blurRad="38100" dist="38100" dir="2700000" algn="tl">
                    <a:srgbClr val="C0C0C0"/>
                  </a:outerShdw>
                </a:effectLst>
                <a:ea typeface="標楷體" pitchFamily="65" charset="-120"/>
              </a:rPr>
              <a:t>報名表填寫範例：</a:t>
            </a:r>
            <a:r>
              <a:rPr kumimoji="0" lang="zh-TW" altLang="en-US" sz="2800" b="1">
                <a:solidFill>
                  <a:schemeClr val="tx1"/>
                </a:solidFill>
                <a:effectLst>
                  <a:outerShdw blurRad="38100" dist="38100" dir="2700000" algn="tl">
                    <a:srgbClr val="C0C0C0"/>
                  </a:outerShdw>
                </a:effectLst>
                <a:ea typeface="標楷體" pitchFamily="65" charset="-120"/>
              </a:rPr>
              <a:t>特種生報名表</a:t>
            </a:r>
            <a:r>
              <a:rPr kumimoji="0" lang="en-US" altLang="zh-TW" sz="2800" b="1">
                <a:solidFill>
                  <a:schemeClr val="tx1"/>
                </a:solidFill>
                <a:effectLst>
                  <a:outerShdw blurRad="38100" dist="38100" dir="2700000" algn="tl">
                    <a:srgbClr val="C0C0C0"/>
                  </a:outerShdw>
                </a:effectLst>
                <a:ea typeface="標楷體" pitchFamily="65" charset="-120"/>
              </a:rPr>
              <a:t>(</a:t>
            </a:r>
            <a:r>
              <a:rPr kumimoji="0" lang="zh-TW" altLang="en-US" sz="2800" b="1">
                <a:solidFill>
                  <a:schemeClr val="tx1"/>
                </a:solidFill>
                <a:effectLst>
                  <a:outerShdw blurRad="38100" dist="38100" dir="2700000" algn="tl">
                    <a:srgbClr val="C0C0C0"/>
                  </a:outerShdw>
                </a:effectLst>
                <a:ea typeface="標楷體" pitchFamily="65" charset="-120"/>
              </a:rPr>
              <a:t>黃色</a:t>
            </a:r>
            <a:r>
              <a:rPr kumimoji="0" lang="en-US" altLang="zh-TW" sz="2800" b="1">
                <a:solidFill>
                  <a:schemeClr val="tx1"/>
                </a:solidFill>
                <a:effectLst>
                  <a:outerShdw blurRad="38100" dist="38100" dir="2700000" algn="tl">
                    <a:srgbClr val="C0C0C0"/>
                  </a:outerShdw>
                </a:effectLst>
                <a:ea typeface="標楷體" pitchFamily="65" charset="-120"/>
              </a:rPr>
              <a:t>)</a:t>
            </a:r>
            <a:endParaRPr kumimoji="0" lang="zh-TW" altLang="en-US" sz="2800" b="1">
              <a:effectLst>
                <a:outerShdw blurRad="38100" dist="38100" dir="2700000" algn="tl">
                  <a:srgbClr val="C0C0C0"/>
                </a:outerShdw>
              </a:effectLst>
              <a:ea typeface="新細明體" pitchFamily="18" charset="-120"/>
            </a:endParaRPr>
          </a:p>
        </p:txBody>
      </p:sp>
      <p:grpSp>
        <p:nvGrpSpPr>
          <p:cNvPr id="50179" name="Group 5"/>
          <p:cNvGrpSpPr>
            <a:grpSpLocks/>
          </p:cNvGrpSpPr>
          <p:nvPr/>
        </p:nvGrpSpPr>
        <p:grpSpPr bwMode="auto">
          <a:xfrm>
            <a:off x="219075" y="908050"/>
            <a:ext cx="4535488" cy="5797550"/>
            <a:chOff x="138" y="572"/>
            <a:chExt cx="2857" cy="3652"/>
          </a:xfrm>
        </p:grpSpPr>
        <p:pic>
          <p:nvPicPr>
            <p:cNvPr id="50185" name="Picture 6"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 y="572"/>
              <a:ext cx="2555" cy="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6" name="Group 8"/>
            <p:cNvGrpSpPr>
              <a:grpSpLocks/>
            </p:cNvGrpSpPr>
            <p:nvPr/>
          </p:nvGrpSpPr>
          <p:grpSpPr bwMode="auto">
            <a:xfrm>
              <a:off x="2702" y="1022"/>
              <a:ext cx="293" cy="1121"/>
              <a:chOff x="2732" y="1032"/>
              <a:chExt cx="296" cy="1128"/>
            </a:xfrm>
          </p:grpSpPr>
          <p:sp>
            <p:nvSpPr>
              <p:cNvPr id="50187" name="AutoShape 8"/>
              <p:cNvSpPr>
                <a:spLocks noChangeArrowheads="1"/>
              </p:cNvSpPr>
              <p:nvPr/>
            </p:nvSpPr>
            <p:spPr bwMode="auto">
              <a:xfrm flipH="1">
                <a:off x="2732" y="1032"/>
                <a:ext cx="227" cy="33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3892 h 21600"/>
                  <a:gd name="T14" fmla="*/ 18745 w 21600"/>
                  <a:gd name="T15" fmla="*/ 8303 h 21600"/>
                </a:gdLst>
                <a:ahLst/>
                <a:cxnLst>
                  <a:cxn ang="T8">
                    <a:pos x="T0" y="T1"/>
                  </a:cxn>
                  <a:cxn ang="T9">
                    <a:pos x="T2" y="T3"/>
                  </a:cxn>
                  <a:cxn ang="T10">
                    <a:pos x="T4" y="T5"/>
                  </a:cxn>
                  <a:cxn ang="T11">
                    <a:pos x="T6" y="T7"/>
                  </a:cxn>
                </a:cxnLst>
                <a:rect l="T12" t="T13" r="T14" b="T15"/>
                <a:pathLst>
                  <a:path w="21600" h="21600">
                    <a:moveTo>
                      <a:pt x="21600" y="6079"/>
                    </a:moveTo>
                    <a:lnTo>
                      <a:pt x="13892" y="0"/>
                    </a:lnTo>
                    <a:lnTo>
                      <a:pt x="13892" y="3864"/>
                    </a:lnTo>
                    <a:lnTo>
                      <a:pt x="12427" y="3864"/>
                    </a:lnTo>
                    <a:cubicBezTo>
                      <a:pt x="5564" y="3864"/>
                      <a:pt x="0" y="7577"/>
                      <a:pt x="0" y="12158"/>
                    </a:cubicBezTo>
                    <a:lnTo>
                      <a:pt x="0" y="21600"/>
                    </a:lnTo>
                    <a:lnTo>
                      <a:pt x="4528" y="21600"/>
                    </a:lnTo>
                    <a:lnTo>
                      <a:pt x="4528" y="12158"/>
                    </a:lnTo>
                    <a:cubicBezTo>
                      <a:pt x="4528" y="10024"/>
                      <a:pt x="8065" y="8294"/>
                      <a:pt x="12427" y="8294"/>
                    </a:cubicBezTo>
                    <a:lnTo>
                      <a:pt x="13892" y="8294"/>
                    </a:lnTo>
                    <a:lnTo>
                      <a:pt x="13892" y="12158"/>
                    </a:lnTo>
                    <a:lnTo>
                      <a:pt x="21600" y="6079"/>
                    </a:lnTo>
                    <a:close/>
                  </a:path>
                </a:pathLst>
              </a:cu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50188" name="Rectangle 7"/>
              <p:cNvSpPr>
                <a:spLocks noChangeArrowheads="1"/>
              </p:cNvSpPr>
              <p:nvPr/>
            </p:nvSpPr>
            <p:spPr bwMode="auto">
              <a:xfrm>
                <a:off x="2835" y="1344"/>
                <a:ext cx="193" cy="816"/>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vert="eaVert" wrap="none" lIns="72000" rIns="5400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a:solidFill>
                      <a:srgbClr val="FF0000"/>
                    </a:solidFill>
                    <a:ea typeface="標楷體" pitchFamily="65" charset="-120"/>
                  </a:rPr>
                  <a:t>勾選身分別</a:t>
                </a:r>
              </a:p>
            </p:txBody>
          </p:sp>
          <p:sp>
            <p:nvSpPr>
              <p:cNvPr id="50189" name="Rectangle 9"/>
              <p:cNvSpPr>
                <a:spLocks noChangeArrowheads="1"/>
              </p:cNvSpPr>
              <p:nvPr/>
            </p:nvSpPr>
            <p:spPr bwMode="auto">
              <a:xfrm>
                <a:off x="2917" y="1274"/>
                <a:ext cx="39"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grpSp>
      <p:grpSp>
        <p:nvGrpSpPr>
          <p:cNvPr id="50180" name="Group 11"/>
          <p:cNvGrpSpPr>
            <a:grpSpLocks/>
          </p:cNvGrpSpPr>
          <p:nvPr/>
        </p:nvGrpSpPr>
        <p:grpSpPr bwMode="auto">
          <a:xfrm>
            <a:off x="4856163" y="908050"/>
            <a:ext cx="4022725" cy="5859463"/>
            <a:chOff x="3059" y="572"/>
            <a:chExt cx="2534" cy="3691"/>
          </a:xfrm>
        </p:grpSpPr>
        <p:pic>
          <p:nvPicPr>
            <p:cNvPr id="50181" name="Picture 12" desc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 y="572"/>
              <a:ext cx="2534" cy="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13"/>
            <p:cNvGrpSpPr>
              <a:grpSpLocks/>
            </p:cNvGrpSpPr>
            <p:nvPr/>
          </p:nvGrpSpPr>
          <p:grpSpPr bwMode="auto">
            <a:xfrm>
              <a:off x="4698" y="3058"/>
              <a:ext cx="756" cy="1205"/>
              <a:chOff x="4698" y="3058"/>
              <a:chExt cx="756" cy="1205"/>
            </a:xfrm>
          </p:grpSpPr>
          <p:sp>
            <p:nvSpPr>
              <p:cNvPr id="50183" name="AutoShape 12"/>
              <p:cNvSpPr>
                <a:spLocks noChangeArrowheads="1"/>
              </p:cNvSpPr>
              <p:nvPr/>
            </p:nvSpPr>
            <p:spPr bwMode="auto">
              <a:xfrm>
                <a:off x="4698" y="3058"/>
                <a:ext cx="756" cy="1205"/>
              </a:xfrm>
              <a:prstGeom prst="upArrowCallout">
                <a:avLst>
                  <a:gd name="adj1" fmla="val 10556"/>
                  <a:gd name="adj2" fmla="val 13491"/>
                  <a:gd name="adj3" fmla="val 15880"/>
                  <a:gd name="adj4" fmla="val 83597"/>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pic>
            <p:nvPicPr>
              <p:cNvPr id="50184" name="Picture 15" descr="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 y="3267"/>
                <a:ext cx="706"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7867600" cy="487363"/>
          </a:xfrm>
        </p:spPr>
        <p:txBody>
          <a:bodyPr/>
          <a:lstStyle/>
          <a:p>
            <a:r>
              <a:rPr lang="zh-TW" altLang="en-US" sz="4000" dirty="0" smtClean="0">
                <a:solidFill>
                  <a:schemeClr val="tx1"/>
                </a:solidFill>
                <a:latin typeface="標楷體" panose="03000509000000000000" pitchFamily="65" charset="-120"/>
                <a:ea typeface="標楷體" panose="03000509000000000000" pitchFamily="65" charset="-120"/>
              </a:rPr>
              <a:t>中區五專聯合免試入學官方</a:t>
            </a:r>
            <a:r>
              <a:rPr lang="en-US" altLang="zh-TW" sz="4000" dirty="0" smtClean="0">
                <a:solidFill>
                  <a:schemeClr val="tx1"/>
                </a:solidFill>
                <a:latin typeface="標楷體" panose="03000509000000000000" pitchFamily="65" charset="-120"/>
                <a:ea typeface="標楷體" panose="03000509000000000000" pitchFamily="65" charset="-120"/>
              </a:rPr>
              <a:t>LINE</a:t>
            </a:r>
            <a:endParaRPr lang="zh-TW" altLang="en-US" sz="4000" dirty="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340768"/>
            <a:ext cx="2743200" cy="2743200"/>
          </a:xfrm>
          <a:prstGeom prst="rect">
            <a:avLst/>
          </a:prstGeom>
        </p:spPr>
      </p:pic>
      <p:sp>
        <p:nvSpPr>
          <p:cNvPr id="5" name="文字方塊 4"/>
          <p:cNvSpPr txBox="1"/>
          <p:nvPr/>
        </p:nvSpPr>
        <p:spPr>
          <a:xfrm>
            <a:off x="2051720" y="4396392"/>
            <a:ext cx="5602816" cy="1323439"/>
          </a:xfrm>
          <a:prstGeom prst="rect">
            <a:avLst/>
          </a:prstGeom>
          <a:noFill/>
        </p:spPr>
        <p:txBody>
          <a:bodyPr wrap="none" rtlCol="0">
            <a:spAutoFit/>
          </a:bodyPr>
          <a:lstStyle/>
          <a:p>
            <a:pPr marL="285750" indent="-285750">
              <a:buFont typeface="Arial" panose="020B0604020202020204" pitchFamily="34" charset="0"/>
              <a:buChar char="•"/>
            </a:pPr>
            <a:r>
              <a:rPr lang="zh-TW" altLang="en-US" sz="4000" dirty="0" smtClean="0">
                <a:latin typeface="標楷體" panose="03000509000000000000" pitchFamily="65" charset="-120"/>
                <a:ea typeface="標楷體" panose="03000509000000000000" pitchFamily="65" charset="-120"/>
              </a:rPr>
              <a:t>提供最即時的報名資訊</a:t>
            </a:r>
            <a:endParaRPr lang="en-US" altLang="zh-TW" sz="4000" dirty="0" smtClean="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4000" dirty="0">
                <a:latin typeface="標楷體" panose="03000509000000000000" pitchFamily="65" charset="-120"/>
                <a:ea typeface="標楷體" panose="03000509000000000000" pitchFamily="65" charset="-120"/>
              </a:rPr>
              <a:t>提供雙向溝通平台</a:t>
            </a:r>
          </a:p>
        </p:txBody>
      </p:sp>
    </p:spTree>
    <p:extLst>
      <p:ext uri="{BB962C8B-B14F-4D97-AF65-F5344CB8AC3E}">
        <p14:creationId xmlns:p14="http://schemas.microsoft.com/office/powerpoint/2010/main" val="3956467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pPr algn="ctr"/>
            <a:r>
              <a:rPr lang="zh-TW" altLang="en-US" b="1" smtClean="0">
                <a:solidFill>
                  <a:schemeClr val="tx1"/>
                </a:solidFill>
                <a:latin typeface="標楷體" pitchFamily="65" charset="-120"/>
                <a:ea typeface="標楷體" pitchFamily="65" charset="-120"/>
              </a:rPr>
              <a:t>中區五專網路探索學習</a:t>
            </a:r>
          </a:p>
        </p:txBody>
      </p:sp>
      <p:pic>
        <p:nvPicPr>
          <p:cNvPr id="51203" name="Picture 4" descr="Z:\文宣\昀瑾\000001-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1052513"/>
            <a:ext cx="79438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7416824" cy="487363"/>
          </a:xfrm>
        </p:spPr>
        <p:txBody>
          <a:bodyPr/>
          <a:lstStyle/>
          <a:p>
            <a:r>
              <a:rPr lang="en-US" altLang="zh-TW" sz="4000" b="1" dirty="0" smtClean="0">
                <a:solidFill>
                  <a:schemeClr val="tx1"/>
                </a:solidFill>
                <a:latin typeface="標楷體" pitchFamily="65" charset="-120"/>
                <a:ea typeface="標楷體" pitchFamily="65" charset="-120"/>
              </a:rPr>
              <a:t>57-106</a:t>
            </a:r>
            <a:r>
              <a:rPr lang="zh-TW" altLang="en-US" sz="4000" b="1" dirty="0" smtClean="0">
                <a:solidFill>
                  <a:schemeClr val="tx1"/>
                </a:solidFill>
                <a:latin typeface="標楷體" pitchFamily="65" charset="-120"/>
                <a:ea typeface="標楷體" pitchFamily="65" charset="-120"/>
              </a:rPr>
              <a:t>學生人數與學校數趨勢圖</a:t>
            </a:r>
            <a:endParaRPr lang="zh-TW" altLang="en-US" sz="4000" b="1" dirty="0">
              <a:solidFill>
                <a:schemeClr val="tx1"/>
              </a:solidFill>
              <a:latin typeface="標楷體" pitchFamily="65" charset="-120"/>
              <a:ea typeface="標楷體" pitchFamily="65" charset="-12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10747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144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pPr algn="ctr"/>
            <a:r>
              <a:rPr lang="zh-TW" altLang="en-US" b="1" dirty="0" smtClean="0">
                <a:solidFill>
                  <a:schemeClr val="tx1"/>
                </a:solidFill>
                <a:latin typeface="標楷體" pitchFamily="65" charset="-120"/>
                <a:ea typeface="標楷體" pitchFamily="65" charset="-120"/>
              </a:rPr>
              <a:t>現場登記分發報到</a:t>
            </a:r>
            <a:r>
              <a:rPr lang="zh-TW" altLang="en-US" b="1" dirty="0">
                <a:solidFill>
                  <a:schemeClr val="tx1"/>
                </a:solidFill>
                <a:latin typeface="標楷體" pitchFamily="65" charset="-120"/>
                <a:ea typeface="標楷體" pitchFamily="65" charset="-120"/>
              </a:rPr>
              <a:t>作業</a:t>
            </a:r>
            <a:endParaRPr lang="zh-TW" altLang="en-US" b="1" dirty="0" smtClean="0">
              <a:solidFill>
                <a:schemeClr val="tx1"/>
              </a:solidFill>
              <a:latin typeface="標楷體" pitchFamily="65" charset="-120"/>
              <a:ea typeface="標楷體" pitchFamily="65" charset="-120"/>
            </a:endParaRPr>
          </a:p>
        </p:txBody>
      </p:sp>
      <p:sp>
        <p:nvSpPr>
          <p:cNvPr id="2" name="文字方塊 1"/>
          <p:cNvSpPr txBox="1"/>
          <p:nvPr/>
        </p:nvSpPr>
        <p:spPr>
          <a:xfrm>
            <a:off x="3131840" y="3429000"/>
            <a:ext cx="2236510" cy="707886"/>
          </a:xfrm>
          <a:prstGeom prst="rect">
            <a:avLst/>
          </a:prstGeom>
          <a:noFill/>
        </p:spPr>
        <p:txBody>
          <a:bodyPr wrap="none" rtlCol="0">
            <a:spAutoFit/>
          </a:bodyPr>
          <a:lstStyle/>
          <a:p>
            <a:r>
              <a:rPr lang="zh-TW" altLang="en-US" sz="4000" dirty="0" smtClean="0">
                <a:latin typeface="標楷體" panose="03000509000000000000" pitchFamily="65" charset="-120"/>
                <a:ea typeface="標楷體" panose="03000509000000000000" pitchFamily="65" charset="-120"/>
                <a:hlinkClick r:id="rId2"/>
              </a:rPr>
              <a:t>影片欣賞</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93377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defRPr/>
            </a:pPr>
            <a:endParaRPr lang="zh-TW" altLang="en-US" sz="2800" b="1">
              <a:solidFill>
                <a:schemeClr val="tx1"/>
              </a:solidFill>
              <a:effectLst>
                <a:outerShdw blurRad="38100" dist="38100" dir="2700000" algn="tl">
                  <a:srgbClr val="C0C0C0"/>
                </a:outerShdw>
              </a:effectLst>
              <a:ea typeface="標楷體" pitchFamily="65" charset="-120"/>
            </a:endParaRPr>
          </a:p>
        </p:txBody>
      </p:sp>
      <p:sp>
        <p:nvSpPr>
          <p:cNvPr id="52227" name="Rectangle 7"/>
          <p:cNvSpPr>
            <a:spLocks noChangeArrowheads="1"/>
          </p:cNvSpPr>
          <p:nvPr/>
        </p:nvSpPr>
        <p:spPr bwMode="auto">
          <a:xfrm>
            <a:off x="2822575" y="2225675"/>
            <a:ext cx="32400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5400" b="1">
                <a:solidFill>
                  <a:srgbClr val="971FE1"/>
                </a:solidFill>
                <a:latin typeface="標楷體" pitchFamily="65" charset="-120"/>
                <a:ea typeface="標楷體" pitchFamily="65" charset="-120"/>
              </a:rPr>
              <a:t>簡報完畢</a:t>
            </a:r>
          </a:p>
          <a:p>
            <a:pPr algn="ctr" eaLnBrk="1" hangingPunct="1"/>
            <a:r>
              <a:rPr kumimoji="0" lang="zh-TW" altLang="en-US" sz="5400" b="1">
                <a:solidFill>
                  <a:srgbClr val="971FE1"/>
                </a:solidFill>
                <a:latin typeface="標楷體" pitchFamily="65" charset="-120"/>
                <a:ea typeface="標楷體" pitchFamily="65" charset="-120"/>
              </a:rPr>
              <a:t>謝謝聆聽</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zh-TW" altLang="en-US" sz="2800" b="1">
                <a:solidFill>
                  <a:schemeClr val="tx1"/>
                </a:solidFill>
                <a:effectLst>
                  <a:outerShdw blurRad="38100" dist="38100" dir="2700000" algn="tl">
                    <a:srgbClr val="C0C0C0"/>
                  </a:outerShdw>
                </a:effectLst>
                <a:latin typeface="標楷體" pitchFamily="65" charset="-120"/>
                <a:ea typeface="標楷體" pitchFamily="65" charset="-120"/>
              </a:rPr>
              <a:t>十二年國教現況</a:t>
            </a:r>
          </a:p>
        </p:txBody>
      </p:sp>
      <p:pic>
        <p:nvPicPr>
          <p:cNvPr id="9219"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89025"/>
            <a:ext cx="7154863"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zh-TW" altLang="en-US" sz="2800" b="1">
                <a:solidFill>
                  <a:schemeClr val="tx1"/>
                </a:solidFill>
                <a:effectLst>
                  <a:outerShdw blurRad="38100" dist="38100" dir="2700000" algn="tl">
                    <a:srgbClr val="C0C0C0"/>
                  </a:outerShdw>
                </a:effectLst>
                <a:ea typeface="標楷體" pitchFamily="65" charset="-120"/>
              </a:rPr>
              <a:t>五專技職教育優勢</a:t>
            </a:r>
            <a:r>
              <a:rPr lang="en-US" altLang="zh-TW" sz="2800" b="1">
                <a:solidFill>
                  <a:schemeClr val="tx1"/>
                </a:solidFill>
                <a:effectLst>
                  <a:outerShdw blurRad="38100" dist="38100" dir="2700000" algn="tl">
                    <a:srgbClr val="C0C0C0"/>
                  </a:outerShdw>
                </a:effectLst>
                <a:ea typeface="標楷體" pitchFamily="65" charset="-120"/>
              </a:rPr>
              <a:t>(1)</a:t>
            </a:r>
            <a:endParaRPr lang="zh-TW" altLang="en-US" sz="2800" b="1">
              <a:solidFill>
                <a:schemeClr val="tx1"/>
              </a:solidFill>
              <a:effectLst>
                <a:outerShdw blurRad="38100" dist="38100" dir="2700000" algn="tl">
                  <a:srgbClr val="C0C0C0"/>
                </a:outerShdw>
              </a:effectLst>
              <a:ea typeface="標楷體" pitchFamily="65" charset="-120"/>
            </a:endParaRPr>
          </a:p>
        </p:txBody>
      </p:sp>
      <p:grpSp>
        <p:nvGrpSpPr>
          <p:cNvPr id="10243" name="Group 24"/>
          <p:cNvGrpSpPr>
            <a:grpSpLocks/>
          </p:cNvGrpSpPr>
          <p:nvPr/>
        </p:nvGrpSpPr>
        <p:grpSpPr bwMode="auto">
          <a:xfrm>
            <a:off x="192088" y="1117600"/>
            <a:ext cx="8164512" cy="1195388"/>
            <a:chOff x="113" y="616"/>
            <a:chExt cx="5143" cy="753"/>
          </a:xfrm>
        </p:grpSpPr>
        <p:sp>
          <p:nvSpPr>
            <p:cNvPr id="3" name="Rectangle 9"/>
            <p:cNvSpPr txBox="1">
              <a:spLocks noChangeArrowheads="1"/>
            </p:cNvSpPr>
            <p:nvPr/>
          </p:nvSpPr>
          <p:spPr bwMode="black">
            <a:xfrm>
              <a:off x="113" y="616"/>
              <a:ext cx="1468" cy="373"/>
            </a:xfrm>
            <a:prstGeom prst="rect">
              <a:avLst/>
            </a:prstGeom>
            <a:solidFill>
              <a:srgbClr val="FFCCCC"/>
            </a:solidFill>
            <a:ln w="12700">
              <a:solidFill>
                <a:srgbClr val="A50021"/>
              </a:solidFill>
            </a:ln>
            <a:effectLst/>
          </p:spPr>
          <p:txBody>
            <a:bodyPr anchor="ctr">
              <a:spAutoFit/>
            </a:bodyPr>
            <a:lstStyle/>
            <a:p>
              <a:pPr marL="269875" indent="-269875" algn="just" eaLnBrk="1" hangingPunct="1">
                <a:spcAft>
                  <a:spcPct val="50000"/>
                </a:spcAft>
                <a:buClr>
                  <a:schemeClr val="tx2"/>
                </a:buClr>
                <a:defRPr/>
              </a:pPr>
              <a:r>
                <a:rPr kumimoji="0" lang="zh-TW" altLang="en-US" sz="3200" b="1" kern="0" dirty="0">
                  <a:solidFill>
                    <a:srgbClr val="0000FF"/>
                  </a:solidFill>
                  <a:latin typeface="標楷體" pitchFamily="65" charset="-120"/>
                  <a:ea typeface="標楷體" pitchFamily="65" charset="-120"/>
                </a:rPr>
                <a:t>優質的師資</a:t>
              </a:r>
            </a:p>
          </p:txBody>
        </p:sp>
        <p:sp>
          <p:nvSpPr>
            <p:cNvPr id="10255" name="Rectangle 12"/>
            <p:cNvSpPr>
              <a:spLocks noChangeArrowheads="1"/>
            </p:cNvSpPr>
            <p:nvPr/>
          </p:nvSpPr>
          <p:spPr bwMode="auto">
            <a:xfrm>
              <a:off x="1026" y="971"/>
              <a:ext cx="4230" cy="326"/>
            </a:xfrm>
            <a:prstGeom prst="rect">
              <a:avLst/>
            </a:prstGeom>
            <a:solidFill>
              <a:srgbClr val="FFFF66"/>
            </a:solidFill>
            <a:ln w="12700" algn="ctr">
              <a:solidFill>
                <a:schemeClr val="bg2"/>
              </a:solidFill>
              <a:miter lim="800000"/>
              <a:headEnd/>
              <a:tailEnd/>
            </a:ln>
            <a:effectLst>
              <a:outerShdw dist="107763" dir="2700000" algn="ctr" rotWithShape="0">
                <a:schemeClr val="bg2">
                  <a:alpha val="50000"/>
                </a:schemeClr>
              </a:outerShdw>
            </a:effec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r>
                <a:rPr kumimoji="0" lang="zh-TW" altLang="en-US" sz="2800" b="1">
                  <a:solidFill>
                    <a:srgbClr val="FF0000"/>
                  </a:solidFill>
                  <a:ea typeface="標楷體" pitchFamily="65" charset="-120"/>
                </a:rPr>
                <a:t>專業及有證照實務經驗之博士級大學師資</a:t>
              </a:r>
              <a:endParaRPr kumimoji="0" lang="ja-JP" altLang="en-US" sz="2800" b="1" u="sng">
                <a:solidFill>
                  <a:srgbClr val="FF0000"/>
                </a:solidFill>
                <a:ea typeface="標楷體" pitchFamily="65" charset="-120"/>
              </a:endParaRPr>
            </a:p>
          </p:txBody>
        </p:sp>
        <p:sp>
          <p:nvSpPr>
            <p:cNvPr id="10256" name="AutoShape 18"/>
            <p:cNvSpPr>
              <a:spLocks noChangeArrowheads="1"/>
            </p:cNvSpPr>
            <p:nvPr/>
          </p:nvSpPr>
          <p:spPr bwMode="auto">
            <a:xfrm>
              <a:off x="553" y="965"/>
              <a:ext cx="625" cy="404"/>
            </a:xfrm>
            <a:prstGeom prst="rightArrow">
              <a:avLst>
                <a:gd name="adj1" fmla="val 50000"/>
                <a:gd name="adj2" fmla="val 38676"/>
              </a:avLst>
            </a:prstGeom>
            <a:solidFill>
              <a:srgbClr val="33CC33"/>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ea typeface="標楷體" pitchFamily="65" charset="-120"/>
              </a:endParaRPr>
            </a:p>
          </p:txBody>
        </p:sp>
      </p:grpSp>
      <p:grpSp>
        <p:nvGrpSpPr>
          <p:cNvPr id="10244" name="群組 6"/>
          <p:cNvGrpSpPr>
            <a:grpSpLocks/>
          </p:cNvGrpSpPr>
          <p:nvPr/>
        </p:nvGrpSpPr>
        <p:grpSpPr bwMode="auto">
          <a:xfrm>
            <a:off x="192088" y="2776538"/>
            <a:ext cx="8382000" cy="1200150"/>
            <a:chOff x="171450" y="3021807"/>
            <a:chExt cx="8382001" cy="1200149"/>
          </a:xfrm>
        </p:grpSpPr>
        <p:sp>
          <p:nvSpPr>
            <p:cNvPr id="8" name="Rectangle 9"/>
            <p:cNvSpPr txBox="1">
              <a:spLocks noChangeArrowheads="1"/>
            </p:cNvSpPr>
            <p:nvPr/>
          </p:nvSpPr>
          <p:spPr bwMode="auto">
            <a:xfrm>
              <a:off x="171450" y="3021807"/>
              <a:ext cx="2330450" cy="592137"/>
            </a:xfrm>
            <a:prstGeom prst="rect">
              <a:avLst/>
            </a:prstGeom>
            <a:solidFill>
              <a:srgbClr val="FFCCCC"/>
            </a:solidFill>
            <a:ln w="12700">
              <a:solidFill>
                <a:srgbClr val="A50021"/>
              </a:solidFill>
              <a:miter lim="800000"/>
              <a:headEnd/>
              <a:tailEnd/>
            </a:ln>
          </p:spPr>
          <p:txBody>
            <a:bodyPr anchor="ctr">
              <a:spAutoFit/>
            </a:bodyPr>
            <a:lstStyle/>
            <a:p>
              <a:pPr marL="269875" indent="-269875" algn="just">
                <a:spcAft>
                  <a:spcPct val="50000"/>
                </a:spcAft>
                <a:defRPr/>
              </a:pPr>
              <a:r>
                <a:rPr kumimoji="0" lang="zh-TW" altLang="en-US" sz="3200" b="1" kern="0" dirty="0">
                  <a:solidFill>
                    <a:srgbClr val="0000FF"/>
                  </a:solidFill>
                  <a:latin typeface="標楷體" pitchFamily="65" charset="-120"/>
                  <a:ea typeface="標楷體" pitchFamily="65" charset="-120"/>
                </a:rPr>
                <a:t>完善的設備</a:t>
              </a:r>
            </a:p>
          </p:txBody>
        </p:sp>
        <p:sp>
          <p:nvSpPr>
            <p:cNvPr id="10252" name="Rectangle 12"/>
            <p:cNvSpPr>
              <a:spLocks noChangeArrowheads="1"/>
            </p:cNvSpPr>
            <p:nvPr/>
          </p:nvSpPr>
          <p:spPr bwMode="auto">
            <a:xfrm>
              <a:off x="1255712" y="3590132"/>
              <a:ext cx="7297739" cy="515937"/>
            </a:xfrm>
            <a:prstGeom prst="rect">
              <a:avLst/>
            </a:prstGeom>
            <a:solidFill>
              <a:srgbClr val="FFFF66"/>
            </a:solidFill>
            <a:ln w="12700" algn="ctr">
              <a:solidFill>
                <a:schemeClr val="bg2"/>
              </a:solidFill>
              <a:miter lim="800000"/>
              <a:headEnd/>
              <a:tailEnd/>
            </a:ln>
            <a:effectLst>
              <a:outerShdw dist="107763" dir="2700000" algn="ctr" rotWithShape="0">
                <a:schemeClr val="bg2">
                  <a:alpha val="50000"/>
                </a:schemeClr>
              </a:outerShdw>
            </a:effectLst>
          </p:spPr>
          <p:txBody>
            <a:bodyPr lIns="0" rIns="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r>
                <a:rPr kumimoji="0" lang="zh-TW" altLang="en-US" sz="2800" b="1">
                  <a:solidFill>
                    <a:srgbClr val="FF0000"/>
                  </a:solidFill>
                  <a:ea typeface="標楷體" pitchFamily="65" charset="-120"/>
                </a:rPr>
                <a:t>提供全面</a:t>
              </a:r>
              <a:r>
                <a:rPr kumimoji="0" lang="en-US" altLang="zh-TW" sz="2800" b="1">
                  <a:solidFill>
                    <a:srgbClr val="FF0000"/>
                  </a:solidFill>
                  <a:ea typeface="標楷體" pitchFamily="65" charset="-120"/>
                </a:rPr>
                <a:t>e</a:t>
              </a:r>
              <a:r>
                <a:rPr kumimoji="0" lang="zh-TW" altLang="en-US" sz="2800" b="1">
                  <a:solidFill>
                    <a:srgbClr val="FF0000"/>
                  </a:solidFill>
                  <a:ea typeface="標楷體" pitchFamily="65" charset="-120"/>
                </a:rPr>
                <a:t>化校園與大學等級的教學研究設備</a:t>
              </a:r>
              <a:endParaRPr kumimoji="0" lang="ja-JP" altLang="en-US" b="1" u="sng">
                <a:solidFill>
                  <a:srgbClr val="FF0000"/>
                </a:solidFill>
                <a:ea typeface="標楷體" pitchFamily="65" charset="-120"/>
              </a:endParaRPr>
            </a:p>
          </p:txBody>
        </p:sp>
        <p:sp>
          <p:nvSpPr>
            <p:cNvPr id="10253" name="AutoShape 18"/>
            <p:cNvSpPr>
              <a:spLocks noChangeArrowheads="1"/>
            </p:cNvSpPr>
            <p:nvPr/>
          </p:nvSpPr>
          <p:spPr bwMode="auto">
            <a:xfrm>
              <a:off x="504825" y="3580607"/>
              <a:ext cx="992188" cy="641349"/>
            </a:xfrm>
            <a:prstGeom prst="rightArrow">
              <a:avLst>
                <a:gd name="adj1" fmla="val 50000"/>
                <a:gd name="adj2" fmla="val 38676"/>
              </a:avLst>
            </a:prstGeom>
            <a:solidFill>
              <a:srgbClr val="33CC33"/>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ea typeface="標楷體" pitchFamily="65" charset="-120"/>
              </a:endParaRPr>
            </a:p>
          </p:txBody>
        </p:sp>
      </p:grpSp>
      <p:grpSp>
        <p:nvGrpSpPr>
          <p:cNvPr id="10245" name="Group 23"/>
          <p:cNvGrpSpPr>
            <a:grpSpLocks/>
          </p:cNvGrpSpPr>
          <p:nvPr/>
        </p:nvGrpSpPr>
        <p:grpSpPr bwMode="auto">
          <a:xfrm>
            <a:off x="187325" y="4479925"/>
            <a:ext cx="8867775" cy="1584325"/>
            <a:chOff x="113" y="2341"/>
            <a:chExt cx="5586" cy="998"/>
          </a:xfrm>
        </p:grpSpPr>
        <p:sp>
          <p:nvSpPr>
            <p:cNvPr id="10246" name="Rectangle 12"/>
            <p:cNvSpPr>
              <a:spLocks noChangeArrowheads="1"/>
            </p:cNvSpPr>
            <p:nvPr/>
          </p:nvSpPr>
          <p:spPr bwMode="auto">
            <a:xfrm>
              <a:off x="730" y="2706"/>
              <a:ext cx="4969" cy="325"/>
            </a:xfrm>
            <a:prstGeom prst="rect">
              <a:avLst/>
            </a:prstGeom>
            <a:solidFill>
              <a:srgbClr val="FFFF66"/>
            </a:solidFill>
            <a:ln w="12700" algn="ctr">
              <a:solidFill>
                <a:schemeClr val="bg2"/>
              </a:solidFill>
              <a:miter lim="800000"/>
              <a:headEnd/>
              <a:tailEnd/>
            </a:ln>
            <a:effectLst>
              <a:outerShdw dist="107763" dir="2700000" algn="ctr" rotWithShape="0">
                <a:schemeClr val="bg2">
                  <a:alpha val="50000"/>
                </a:schemeClr>
              </a:outerShdw>
            </a:effectLst>
          </p:spPr>
          <p:txBody>
            <a:bodyPr lIns="0" rIns="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r>
                <a:rPr kumimoji="0" lang="zh-TW" altLang="en-US" sz="2800" b="1">
                  <a:solidFill>
                    <a:srgbClr val="FF0000"/>
                  </a:solidFill>
                  <a:ea typeface="標楷體" pitchFamily="65" charset="-120"/>
                </a:rPr>
                <a:t>理論實務並重，輔導考取證照，提升就業競爭力</a:t>
              </a:r>
              <a:endParaRPr kumimoji="0" lang="ja-JP" altLang="en-US" sz="2800" b="1" u="sng">
                <a:solidFill>
                  <a:srgbClr val="FF0000"/>
                </a:solidFill>
                <a:ea typeface="標楷體" pitchFamily="65" charset="-120"/>
              </a:endParaRPr>
            </a:p>
          </p:txBody>
        </p:sp>
        <p:grpSp>
          <p:nvGrpSpPr>
            <p:cNvPr id="10247" name="Group 22"/>
            <p:cNvGrpSpPr>
              <a:grpSpLocks/>
            </p:cNvGrpSpPr>
            <p:nvPr/>
          </p:nvGrpSpPr>
          <p:grpSpPr bwMode="auto">
            <a:xfrm>
              <a:off x="113" y="2341"/>
              <a:ext cx="3583" cy="998"/>
              <a:chOff x="113" y="2341"/>
              <a:chExt cx="3583" cy="998"/>
            </a:xfrm>
          </p:grpSpPr>
          <p:sp>
            <p:nvSpPr>
              <p:cNvPr id="12" name="Rectangle 9"/>
              <p:cNvSpPr txBox="1">
                <a:spLocks noChangeArrowheads="1"/>
              </p:cNvSpPr>
              <p:nvPr/>
            </p:nvSpPr>
            <p:spPr bwMode="auto">
              <a:xfrm>
                <a:off x="113" y="2341"/>
                <a:ext cx="1468" cy="373"/>
              </a:xfrm>
              <a:prstGeom prst="rect">
                <a:avLst/>
              </a:prstGeom>
              <a:solidFill>
                <a:srgbClr val="FFCCCC"/>
              </a:solidFill>
              <a:ln w="12700">
                <a:solidFill>
                  <a:srgbClr val="A50021"/>
                </a:solidFill>
                <a:miter lim="800000"/>
                <a:headEnd/>
                <a:tailEnd/>
              </a:ln>
            </p:spPr>
            <p:txBody>
              <a:bodyPr anchor="ctr">
                <a:spAutoFit/>
              </a:bodyPr>
              <a:lstStyle/>
              <a:p>
                <a:pPr marL="269875" indent="-269875" algn="just">
                  <a:spcAft>
                    <a:spcPct val="50000"/>
                  </a:spcAft>
                  <a:defRPr/>
                </a:pPr>
                <a:r>
                  <a:rPr kumimoji="0" lang="zh-TW" altLang="en-US" sz="3200" b="1" kern="0" dirty="0">
                    <a:solidFill>
                      <a:srgbClr val="0000FF"/>
                    </a:solidFill>
                    <a:latin typeface="標楷體" pitchFamily="65" charset="-120"/>
                    <a:ea typeface="標楷體" pitchFamily="65" charset="-120"/>
                  </a:rPr>
                  <a:t>務實的教學</a:t>
                </a:r>
              </a:p>
            </p:txBody>
          </p:sp>
          <p:sp>
            <p:nvSpPr>
              <p:cNvPr id="10249" name="Rectangle 17"/>
              <p:cNvSpPr>
                <a:spLocks noChangeArrowheads="1"/>
              </p:cNvSpPr>
              <p:nvPr/>
            </p:nvSpPr>
            <p:spPr bwMode="auto">
              <a:xfrm>
                <a:off x="748" y="3022"/>
                <a:ext cx="2948" cy="317"/>
              </a:xfrm>
              <a:prstGeom prst="rect">
                <a:avLst/>
              </a:prstGeom>
              <a:solidFill>
                <a:srgbClr val="FFFF66"/>
              </a:solidFill>
              <a:ln w="12700" algn="ctr">
                <a:solidFill>
                  <a:schemeClr val="bg2"/>
                </a:solidFill>
                <a:miter lim="800000"/>
                <a:headEnd/>
                <a:tailEnd/>
              </a:ln>
              <a:effectLst>
                <a:outerShdw dist="107763" dir="2700000" algn="ctr" rotWithShape="0">
                  <a:schemeClr val="bg2">
                    <a:alpha val="50000"/>
                  </a:schemeClr>
                </a:outerShdw>
              </a:effec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20000"/>
                  </a:spcBef>
                </a:pPr>
                <a:r>
                  <a:rPr kumimoji="0" lang="zh-TW" altLang="en-US" sz="2800" b="1">
                    <a:solidFill>
                      <a:srgbClr val="FF0000"/>
                    </a:solidFill>
                    <a:ea typeface="標楷體" pitchFamily="65" charset="-120"/>
                  </a:rPr>
                  <a:t>畢業即就業，上班即上手</a:t>
                </a:r>
              </a:p>
            </p:txBody>
          </p:sp>
          <p:sp>
            <p:nvSpPr>
              <p:cNvPr id="10250" name="AutoShape 18"/>
              <p:cNvSpPr>
                <a:spLocks noChangeArrowheads="1"/>
              </p:cNvSpPr>
              <p:nvPr/>
            </p:nvSpPr>
            <p:spPr bwMode="auto">
              <a:xfrm>
                <a:off x="257" y="2700"/>
                <a:ext cx="625" cy="404"/>
              </a:xfrm>
              <a:prstGeom prst="rightArrow">
                <a:avLst>
                  <a:gd name="adj1" fmla="val 50000"/>
                  <a:gd name="adj2" fmla="val 38676"/>
                </a:avLst>
              </a:prstGeom>
              <a:solidFill>
                <a:srgbClr val="33CC33"/>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ea typeface="標楷體" pitchFamily="65" charset="-120"/>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zh-TW" altLang="en-US" sz="2800" b="1">
                <a:solidFill>
                  <a:schemeClr val="tx1"/>
                </a:solidFill>
                <a:effectLst>
                  <a:outerShdw blurRad="38100" dist="38100" dir="2700000" algn="tl">
                    <a:srgbClr val="C0C0C0"/>
                  </a:outerShdw>
                </a:effectLst>
                <a:ea typeface="標楷體" pitchFamily="65" charset="-120"/>
              </a:rPr>
              <a:t>五專技職教育優勢</a:t>
            </a:r>
            <a:r>
              <a:rPr lang="en-US" altLang="zh-TW" sz="2800" b="1">
                <a:solidFill>
                  <a:schemeClr val="tx1"/>
                </a:solidFill>
                <a:effectLst>
                  <a:outerShdw blurRad="38100" dist="38100" dir="2700000" algn="tl">
                    <a:srgbClr val="C0C0C0"/>
                  </a:outerShdw>
                </a:effectLst>
                <a:ea typeface="標楷體" pitchFamily="65" charset="-120"/>
              </a:rPr>
              <a:t>(2)</a:t>
            </a:r>
            <a:endParaRPr lang="zh-TW" altLang="en-US" sz="2800" b="1">
              <a:solidFill>
                <a:schemeClr val="tx1"/>
              </a:solidFill>
              <a:effectLst>
                <a:outerShdw blurRad="38100" dist="38100" dir="2700000" algn="tl">
                  <a:srgbClr val="C0C0C0"/>
                </a:outerShdw>
              </a:effectLst>
              <a:ea typeface="標楷體" pitchFamily="65" charset="-120"/>
            </a:endParaRPr>
          </a:p>
        </p:txBody>
      </p:sp>
      <p:sp>
        <p:nvSpPr>
          <p:cNvPr id="11267" name="Rectangle 11"/>
          <p:cNvSpPr>
            <a:spLocks noChangeArrowheads="1"/>
          </p:cNvSpPr>
          <p:nvPr/>
        </p:nvSpPr>
        <p:spPr bwMode="auto">
          <a:xfrm>
            <a:off x="250825" y="5513388"/>
            <a:ext cx="8642350" cy="1203325"/>
          </a:xfrm>
          <a:prstGeom prst="rect">
            <a:avLst/>
          </a:prstGeom>
          <a:solidFill>
            <a:srgbClr val="FFCCFF">
              <a:alpha val="79999"/>
            </a:srgbClr>
          </a:solidFill>
          <a:ln w="12700">
            <a:solidFill>
              <a:srgbClr val="A50021"/>
            </a:solidFill>
            <a:miter lim="800000"/>
            <a:headEnd/>
            <a:tailEnd/>
          </a:ln>
        </p:spPr>
        <p:txBody>
          <a:bodyPr anchor="ctr">
            <a:spAutoFit/>
          </a:bodyPr>
          <a:lstStyle>
            <a:lvl1pPr marL="342900" indent="-342900">
              <a:defRPr kumimoji="1">
                <a:solidFill>
                  <a:schemeClr val="tx1"/>
                </a:solidFill>
                <a:latin typeface="Arial" charset="0"/>
                <a:ea typeface="新細明體" charset="-120"/>
              </a:defRPr>
            </a:lvl1pPr>
            <a:lvl2pPr marL="90488">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lvl="1" algn="just" eaLnBrk="1" hangingPunct="1">
              <a:spcAft>
                <a:spcPct val="30000"/>
              </a:spcAft>
            </a:pPr>
            <a:r>
              <a:rPr kumimoji="0" lang="en-US" altLang="zh-TW" sz="2000">
                <a:solidFill>
                  <a:srgbClr val="6600CC"/>
                </a:solidFill>
                <a:ea typeface="標楷體" pitchFamily="65" charset="-120"/>
              </a:rPr>
              <a:t>1.</a:t>
            </a:r>
            <a:r>
              <a:rPr kumimoji="0" lang="zh-TW" altLang="en-US" sz="2000">
                <a:solidFill>
                  <a:srgbClr val="6600CC"/>
                </a:solidFill>
                <a:ea typeface="標楷體" pitchFamily="65" charset="-120"/>
              </a:rPr>
              <a:t>參加二技入學招生、四技轉學考或大學插班考試。</a:t>
            </a:r>
          </a:p>
          <a:p>
            <a:pPr lvl="1" algn="just" eaLnBrk="1" hangingPunct="1">
              <a:spcAft>
                <a:spcPct val="30000"/>
              </a:spcAft>
            </a:pPr>
            <a:r>
              <a:rPr kumimoji="0" lang="en-US" altLang="zh-TW" sz="2000">
                <a:solidFill>
                  <a:srgbClr val="6600CC"/>
                </a:solidFill>
                <a:ea typeface="標楷體" pitchFamily="65" charset="-120"/>
              </a:rPr>
              <a:t>2.</a:t>
            </a:r>
            <a:r>
              <a:rPr kumimoji="0" lang="zh-TW" altLang="en-US" sz="2000">
                <a:solidFill>
                  <a:srgbClr val="6600CC"/>
                </a:solidFill>
                <a:ea typeface="標楷體" pitchFamily="65" charset="-120"/>
              </a:rPr>
              <a:t>畢業後可以選擇投入就業市場，成為專業技術人才。</a:t>
            </a:r>
          </a:p>
          <a:p>
            <a:pPr lvl="1" algn="just" eaLnBrk="1" hangingPunct="1">
              <a:spcAft>
                <a:spcPct val="30000"/>
              </a:spcAft>
            </a:pPr>
            <a:r>
              <a:rPr kumimoji="0" lang="en-US" altLang="zh-TW" sz="2000">
                <a:solidFill>
                  <a:srgbClr val="6600CC"/>
                </a:solidFill>
                <a:ea typeface="標楷體" pitchFamily="65" charset="-120"/>
              </a:rPr>
              <a:t>3.</a:t>
            </a:r>
            <a:r>
              <a:rPr kumimoji="0" lang="zh-TW" altLang="en-US" sz="2000">
                <a:solidFill>
                  <a:srgbClr val="6600CC"/>
                </a:solidFill>
                <a:ea typeface="標楷體" pitchFamily="65" charset="-120"/>
              </a:rPr>
              <a:t>就業獲得工作經驗後，可以同等學力直接報考研究所。</a:t>
            </a:r>
            <a:endParaRPr kumimoji="0" lang="en-US" altLang="zh-TW" sz="2000">
              <a:solidFill>
                <a:srgbClr val="6600CC"/>
              </a:solidFill>
              <a:ea typeface="標楷體" pitchFamily="65" charset="-120"/>
            </a:endParaRPr>
          </a:p>
        </p:txBody>
      </p:sp>
      <p:grpSp>
        <p:nvGrpSpPr>
          <p:cNvPr id="11268" name="Group 16"/>
          <p:cNvGrpSpPr>
            <a:grpSpLocks/>
          </p:cNvGrpSpPr>
          <p:nvPr/>
        </p:nvGrpSpPr>
        <p:grpSpPr bwMode="auto">
          <a:xfrm>
            <a:off x="250825" y="2565400"/>
            <a:ext cx="8380413" cy="1406525"/>
            <a:chOff x="158" y="1525"/>
            <a:chExt cx="5279" cy="886"/>
          </a:xfrm>
        </p:grpSpPr>
        <p:sp>
          <p:nvSpPr>
            <p:cNvPr id="11277" name="Rectangle 9"/>
            <p:cNvSpPr>
              <a:spLocks noChangeArrowheads="1"/>
            </p:cNvSpPr>
            <p:nvPr/>
          </p:nvSpPr>
          <p:spPr bwMode="black">
            <a:xfrm>
              <a:off x="158" y="1525"/>
              <a:ext cx="1468" cy="373"/>
            </a:xfrm>
            <a:prstGeom prst="rect">
              <a:avLst/>
            </a:prstGeom>
            <a:solidFill>
              <a:srgbClr val="FFCCCC"/>
            </a:solidFill>
            <a:ln w="12700">
              <a:solidFill>
                <a:srgbClr val="A50021"/>
              </a:solidFill>
              <a:miter lim="800000"/>
              <a:headEnd/>
              <a:tailEnd/>
            </a:ln>
          </p:spPr>
          <p:txBody>
            <a:bodyPr anchor="ctr">
              <a:spAutoFit/>
            </a:bodyPr>
            <a:lstStyle>
              <a:lvl1pPr marL="269875" indent="-269875">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eaLnBrk="1" hangingPunct="1">
                <a:spcAft>
                  <a:spcPct val="50000"/>
                </a:spcAft>
                <a:buClr>
                  <a:schemeClr val="tx2"/>
                </a:buClr>
              </a:pPr>
              <a:r>
                <a:rPr kumimoji="0" lang="zh-TW" altLang="en-US" sz="3200" b="1">
                  <a:solidFill>
                    <a:srgbClr val="0000FF"/>
                  </a:solidFill>
                  <a:latin typeface="標楷體" pitchFamily="65" charset="-120"/>
                  <a:ea typeface="標楷體" pitchFamily="65" charset="-120"/>
                </a:rPr>
                <a:t>自由的學風</a:t>
              </a:r>
            </a:p>
          </p:txBody>
        </p:sp>
        <p:grpSp>
          <p:nvGrpSpPr>
            <p:cNvPr id="11278" name="群組 4"/>
            <p:cNvGrpSpPr>
              <a:grpSpLocks/>
            </p:cNvGrpSpPr>
            <p:nvPr/>
          </p:nvGrpSpPr>
          <p:grpSpPr bwMode="auto">
            <a:xfrm>
              <a:off x="295" y="1842"/>
              <a:ext cx="5142" cy="569"/>
              <a:chOff x="476249" y="1549325"/>
              <a:chExt cx="8162926" cy="904104"/>
            </a:xfrm>
          </p:grpSpPr>
          <p:sp>
            <p:nvSpPr>
              <p:cNvPr id="11279" name="Rectangle 12"/>
              <p:cNvSpPr>
                <a:spLocks noChangeArrowheads="1"/>
              </p:cNvSpPr>
              <p:nvPr/>
            </p:nvSpPr>
            <p:spPr bwMode="auto">
              <a:xfrm>
                <a:off x="1370011" y="1617649"/>
                <a:ext cx="7269164" cy="835779"/>
              </a:xfrm>
              <a:prstGeom prst="rect">
                <a:avLst/>
              </a:prstGeom>
              <a:solidFill>
                <a:srgbClr val="FFFF66"/>
              </a:solidFill>
              <a:ln w="12700" algn="ctr">
                <a:solidFill>
                  <a:schemeClr val="bg2"/>
                </a:solidFill>
                <a:miter lim="800000"/>
                <a:headEnd/>
                <a:tailEnd/>
              </a:ln>
              <a:effectLst>
                <a:outerShdw dist="107763" dir="2700000" algn="ctr" rotWithShape="0">
                  <a:schemeClr val="bg2">
                    <a:alpha val="50000"/>
                  </a:schemeClr>
                </a:outerShdw>
              </a:effectLst>
            </p:spPr>
            <p:txBody>
              <a:bodyPr anchor="ct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sz="2400">
                    <a:ea typeface="標楷體" pitchFamily="65" charset="-120"/>
                  </a:rPr>
                  <a:t>毋須穿制服，沒有早自習、午休和門禁的約束，社團活動多采多姿，提早享受大學生活</a:t>
                </a:r>
                <a:endParaRPr kumimoji="0" lang="ja-JP" altLang="en-US" sz="2400">
                  <a:ea typeface="標楷體" pitchFamily="65" charset="-120"/>
                </a:endParaRPr>
              </a:p>
            </p:txBody>
          </p:sp>
          <p:sp>
            <p:nvSpPr>
              <p:cNvPr id="11280" name="AutoShape 18"/>
              <p:cNvSpPr>
                <a:spLocks noChangeArrowheads="1"/>
              </p:cNvSpPr>
              <p:nvPr/>
            </p:nvSpPr>
            <p:spPr bwMode="auto">
              <a:xfrm>
                <a:off x="476249" y="1549325"/>
                <a:ext cx="992188" cy="641930"/>
              </a:xfrm>
              <a:prstGeom prst="rightArrow">
                <a:avLst>
                  <a:gd name="adj1" fmla="val 50000"/>
                  <a:gd name="adj2" fmla="val 38641"/>
                </a:avLst>
              </a:prstGeom>
              <a:solidFill>
                <a:srgbClr val="33CC33"/>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ea typeface="標楷體" pitchFamily="65" charset="-120"/>
                </a:endParaRPr>
              </a:p>
            </p:txBody>
          </p:sp>
        </p:grpSp>
      </p:grpSp>
      <p:grpSp>
        <p:nvGrpSpPr>
          <p:cNvPr id="11269" name="群組 7"/>
          <p:cNvGrpSpPr>
            <a:grpSpLocks/>
          </p:cNvGrpSpPr>
          <p:nvPr/>
        </p:nvGrpSpPr>
        <p:grpSpPr bwMode="auto">
          <a:xfrm>
            <a:off x="250825" y="4149725"/>
            <a:ext cx="7837488" cy="1162050"/>
            <a:chOff x="247650" y="3105150"/>
            <a:chExt cx="7837488" cy="1162051"/>
          </a:xfrm>
        </p:grpSpPr>
        <p:sp>
          <p:nvSpPr>
            <p:cNvPr id="9" name="Rectangle 9"/>
            <p:cNvSpPr txBox="1">
              <a:spLocks noChangeArrowheads="1"/>
            </p:cNvSpPr>
            <p:nvPr/>
          </p:nvSpPr>
          <p:spPr bwMode="auto">
            <a:xfrm>
              <a:off x="247650" y="3105150"/>
              <a:ext cx="2281238" cy="592139"/>
            </a:xfrm>
            <a:prstGeom prst="rect">
              <a:avLst/>
            </a:prstGeom>
            <a:solidFill>
              <a:srgbClr val="FFCCCC"/>
            </a:solidFill>
            <a:ln w="12700">
              <a:solidFill>
                <a:srgbClr val="A50021"/>
              </a:solidFill>
              <a:miter lim="800000"/>
              <a:headEnd/>
              <a:tailEnd/>
            </a:ln>
          </p:spPr>
          <p:txBody>
            <a:bodyPr anchor="ctr">
              <a:spAutoFit/>
            </a:bodyPr>
            <a:lstStyle/>
            <a:p>
              <a:pPr marL="269875" indent="-269875" algn="ctr">
                <a:spcAft>
                  <a:spcPct val="50000"/>
                </a:spcAft>
                <a:defRPr/>
              </a:pPr>
              <a:r>
                <a:rPr kumimoji="0" lang="zh-TW" altLang="en-US" sz="3200" b="1" kern="0" dirty="0">
                  <a:solidFill>
                    <a:srgbClr val="0000FF"/>
                  </a:solidFill>
                  <a:latin typeface="標楷體" pitchFamily="65" charset="-120"/>
                  <a:ea typeface="標楷體" pitchFamily="65" charset="-120"/>
                </a:rPr>
                <a:t>多元進路</a:t>
              </a:r>
            </a:p>
          </p:txBody>
        </p:sp>
        <p:sp>
          <p:nvSpPr>
            <p:cNvPr id="11275" name="Rectangle 12"/>
            <p:cNvSpPr>
              <a:spLocks noChangeArrowheads="1"/>
            </p:cNvSpPr>
            <p:nvPr/>
          </p:nvSpPr>
          <p:spPr bwMode="auto">
            <a:xfrm>
              <a:off x="1370013" y="3671888"/>
              <a:ext cx="6715125" cy="517525"/>
            </a:xfrm>
            <a:prstGeom prst="rect">
              <a:avLst/>
            </a:prstGeom>
            <a:solidFill>
              <a:srgbClr val="FFFF66"/>
            </a:solidFill>
            <a:ln w="12700" algn="ctr">
              <a:solidFill>
                <a:schemeClr val="bg2"/>
              </a:solidFill>
              <a:miter lim="800000"/>
              <a:headEnd/>
              <a:tailEnd/>
            </a:ln>
            <a:effectLst>
              <a:outerShdw dist="107763" dir="2700000" algn="ctr" rotWithShape="0">
                <a:schemeClr val="bg2">
                  <a:alpha val="50000"/>
                </a:schemeClr>
              </a:outerShdw>
            </a:effectLst>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sz="2400">
                  <a:ea typeface="標楷體" pitchFamily="65" charset="-120"/>
                </a:rPr>
                <a:t>進可攻退可守，畢業後升學就業兩相宜</a:t>
              </a:r>
              <a:endParaRPr kumimoji="0" lang="ja-JP" altLang="en-US" sz="2400" u="sng">
                <a:ea typeface="標楷體" pitchFamily="65" charset="-120"/>
              </a:endParaRPr>
            </a:p>
          </p:txBody>
        </p:sp>
        <p:sp>
          <p:nvSpPr>
            <p:cNvPr id="11276" name="AutoShape 18"/>
            <p:cNvSpPr>
              <a:spLocks noChangeArrowheads="1"/>
            </p:cNvSpPr>
            <p:nvPr/>
          </p:nvSpPr>
          <p:spPr bwMode="auto">
            <a:xfrm>
              <a:off x="452438" y="3625850"/>
              <a:ext cx="992187" cy="641351"/>
            </a:xfrm>
            <a:prstGeom prst="rightArrow">
              <a:avLst>
                <a:gd name="adj1" fmla="val 50000"/>
                <a:gd name="adj2" fmla="val 38676"/>
              </a:avLst>
            </a:prstGeom>
            <a:solidFill>
              <a:srgbClr val="33CC33"/>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ea typeface="標楷體" pitchFamily="65" charset="-120"/>
              </a:endParaRPr>
            </a:p>
          </p:txBody>
        </p:sp>
      </p:grpSp>
      <p:grpSp>
        <p:nvGrpSpPr>
          <p:cNvPr id="11270" name="Group 17"/>
          <p:cNvGrpSpPr>
            <a:grpSpLocks/>
          </p:cNvGrpSpPr>
          <p:nvPr/>
        </p:nvGrpSpPr>
        <p:grpSpPr bwMode="auto">
          <a:xfrm>
            <a:off x="250825" y="981075"/>
            <a:ext cx="8353425" cy="1441450"/>
            <a:chOff x="158" y="572"/>
            <a:chExt cx="5262" cy="908"/>
          </a:xfrm>
        </p:grpSpPr>
        <p:sp>
          <p:nvSpPr>
            <p:cNvPr id="17" name="Rectangle 9"/>
            <p:cNvSpPr txBox="1">
              <a:spLocks noChangeArrowheads="1"/>
            </p:cNvSpPr>
            <p:nvPr/>
          </p:nvSpPr>
          <p:spPr bwMode="auto">
            <a:xfrm>
              <a:off x="158" y="572"/>
              <a:ext cx="1743" cy="373"/>
            </a:xfrm>
            <a:prstGeom prst="rect">
              <a:avLst/>
            </a:prstGeom>
            <a:solidFill>
              <a:srgbClr val="FFCCCC"/>
            </a:solidFill>
            <a:ln w="12700">
              <a:solidFill>
                <a:srgbClr val="A50021"/>
              </a:solidFill>
              <a:miter lim="800000"/>
              <a:headEnd/>
              <a:tailEnd/>
            </a:ln>
          </p:spPr>
          <p:txBody>
            <a:bodyPr anchor="ctr">
              <a:spAutoFit/>
            </a:bodyPr>
            <a:lstStyle/>
            <a:p>
              <a:pPr marL="269875" indent="-269875" algn="just">
                <a:spcAft>
                  <a:spcPct val="50000"/>
                </a:spcAft>
                <a:defRPr/>
              </a:pPr>
              <a:r>
                <a:rPr kumimoji="0" lang="zh-TW" altLang="en-US" sz="3200" b="1" kern="0" dirty="0">
                  <a:solidFill>
                    <a:srgbClr val="0000FF"/>
                  </a:solidFill>
                  <a:latin typeface="標楷體" pitchFamily="65" charset="-120"/>
                  <a:ea typeface="標楷體" pitchFamily="65" charset="-120"/>
                </a:rPr>
                <a:t>前三年免學費</a:t>
              </a:r>
            </a:p>
          </p:txBody>
        </p:sp>
        <p:sp>
          <p:nvSpPr>
            <p:cNvPr id="11272" name="Rectangle 12"/>
            <p:cNvSpPr>
              <a:spLocks noChangeArrowheads="1"/>
            </p:cNvSpPr>
            <p:nvPr/>
          </p:nvSpPr>
          <p:spPr bwMode="auto">
            <a:xfrm>
              <a:off x="886" y="935"/>
              <a:ext cx="4534" cy="545"/>
            </a:xfrm>
            <a:prstGeom prst="rect">
              <a:avLst/>
            </a:prstGeom>
            <a:solidFill>
              <a:srgbClr val="FFFF66"/>
            </a:solidFill>
            <a:ln w="12700" algn="ctr">
              <a:solidFill>
                <a:schemeClr val="bg2"/>
              </a:solidFill>
              <a:miter lim="800000"/>
              <a:headEnd/>
              <a:tailEnd/>
            </a:ln>
            <a:effectLst>
              <a:outerShdw dist="107763" dir="2700000" algn="ctr" rotWithShape="0">
                <a:schemeClr val="bg2">
                  <a:alpha val="50000"/>
                </a:schemeClr>
              </a:outerShdw>
            </a:effectLst>
          </p:spPr>
          <p:txBody>
            <a:bodyPr lIns="0" rIns="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sz="2800" b="1">
                  <a:solidFill>
                    <a:srgbClr val="FF0000"/>
                  </a:solidFill>
                  <a:ea typeface="標楷體" pitchFamily="65" charset="-120"/>
                </a:rPr>
                <a:t>五專前三年享有學費補助，</a:t>
              </a:r>
            </a:p>
            <a:p>
              <a:pPr eaLnBrk="1" hangingPunct="1"/>
              <a:r>
                <a:rPr kumimoji="0" lang="zh-TW" altLang="en-US" sz="2800" b="1">
                  <a:solidFill>
                    <a:srgbClr val="FF0000"/>
                  </a:solidFill>
                  <a:ea typeface="標楷體" pitchFamily="65" charset="-120"/>
                </a:rPr>
                <a:t>加入展翅計畫，後兩年完全免費。</a:t>
              </a:r>
              <a:endParaRPr kumimoji="0" lang="ja-JP" altLang="en-US" sz="2800" b="1" u="sng">
                <a:solidFill>
                  <a:srgbClr val="FF0000"/>
                </a:solidFill>
                <a:ea typeface="標楷體" pitchFamily="65" charset="-120"/>
              </a:endParaRPr>
            </a:p>
          </p:txBody>
        </p:sp>
        <p:sp>
          <p:nvSpPr>
            <p:cNvPr id="11273" name="AutoShape 18"/>
            <p:cNvSpPr>
              <a:spLocks noChangeArrowheads="1"/>
            </p:cNvSpPr>
            <p:nvPr/>
          </p:nvSpPr>
          <p:spPr bwMode="auto">
            <a:xfrm>
              <a:off x="295" y="890"/>
              <a:ext cx="613" cy="404"/>
            </a:xfrm>
            <a:prstGeom prst="rightArrow">
              <a:avLst>
                <a:gd name="adj1" fmla="val 50000"/>
                <a:gd name="adj2" fmla="val 37933"/>
              </a:avLst>
            </a:prstGeom>
            <a:solidFill>
              <a:srgbClr val="33CC33"/>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kumimoji="0" lang="zh-TW" altLang="en-US">
                <a:ea typeface="標楷體" pitchFamily="65" charset="-12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2"/>
          <p:cNvSpPr>
            <a:spLocks noGrp="1"/>
          </p:cNvSpPr>
          <p:nvPr>
            <p:ph type="sldNum" sz="quarter" idx="4294967295"/>
          </p:nvPr>
        </p:nvSpPr>
        <p:spPr>
          <a:xfrm>
            <a:off x="-101600" y="6483350"/>
            <a:ext cx="508000" cy="476250"/>
          </a:xfrm>
          <a:prstGeom prst="rect">
            <a:avLst/>
          </a:prstGeom>
        </p:spPr>
        <p:txBody>
          <a:bodyPr/>
          <a:lstStyle/>
          <a:p>
            <a:fld id="{FAFCD074-F34C-42C8-A96A-E17C746CA2BD}" type="slidenum">
              <a:rPr lang="ko-KR" altLang="en-US" smtClean="0">
                <a:latin typeface="標楷體" pitchFamily="65" charset="-120"/>
              </a:rPr>
              <a:pPr/>
              <a:t>9</a:t>
            </a:fld>
            <a:endParaRPr lang="en-US" altLang="ko-KR">
              <a:latin typeface="標楷體" pitchFamily="65" charset="-120"/>
              <a:ea typeface="標楷體" pitchFamily="65" charset="-120"/>
            </a:endParaRPr>
          </a:p>
        </p:txBody>
      </p:sp>
      <p:sp>
        <p:nvSpPr>
          <p:cNvPr id="5" name="投影片編號版面配置區 2"/>
          <p:cNvSpPr txBox="1">
            <a:spLocks/>
          </p:cNvSpPr>
          <p:nvPr/>
        </p:nvSpPr>
        <p:spPr bwMode="gray">
          <a:xfrm>
            <a:off x="-101600" y="6483350"/>
            <a:ext cx="50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zh-TW"/>
            </a:defPPr>
            <a:lvl1pPr marL="0" algn="r" defTabSz="914400" rtl="0" eaLnBrk="1" latinLnBrk="1" hangingPunct="1">
              <a:defRPr kumimoji="1" sz="1400" b="1" kern="1200">
                <a:solidFill>
                  <a:srgbClr val="B2B2B2"/>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FCD074-F34C-42C8-A96A-E17C746CA2BD}" type="slidenum">
              <a:rPr lang="ko-KR" altLang="en-US" smtClean="0">
                <a:latin typeface="標楷體" pitchFamily="65" charset="-120"/>
              </a:rPr>
              <a:pPr/>
              <a:t>9</a:t>
            </a:fld>
            <a:endParaRPr lang="en-US" altLang="ko-KR">
              <a:latin typeface="標楷體" pitchFamily="65" charset="-120"/>
              <a:ea typeface="標楷體" pitchFamily="65" charset="-120"/>
            </a:endParaRPr>
          </a:p>
        </p:txBody>
      </p:sp>
      <p:sp>
        <p:nvSpPr>
          <p:cNvPr id="6" name="標題 1"/>
          <p:cNvSpPr>
            <a:spLocks noGrp="1"/>
          </p:cNvSpPr>
          <p:nvPr>
            <p:ph type="title"/>
          </p:nvPr>
        </p:nvSpPr>
        <p:spPr>
          <a:xfrm>
            <a:off x="304800" y="152400"/>
            <a:ext cx="7086600" cy="487363"/>
          </a:xfrm>
        </p:spPr>
        <p:txBody>
          <a:bodyPr/>
          <a:lstStyle/>
          <a:p>
            <a:r>
              <a:rPr lang="zh-TW" altLang="en-US" sz="4000" b="1" dirty="0">
                <a:solidFill>
                  <a:schemeClr val="tx1"/>
                </a:solidFill>
                <a:latin typeface="標楷體" pitchFamily="65" charset="-120"/>
                <a:ea typeface="標楷體" pitchFamily="65" charset="-120"/>
              </a:rPr>
              <a:t>五專</a:t>
            </a:r>
            <a:r>
              <a:rPr lang="zh-TW" altLang="en-US" sz="4000" b="1" dirty="0" smtClean="0">
                <a:solidFill>
                  <a:schemeClr val="tx1"/>
                </a:solidFill>
                <a:latin typeface="標楷體" pitchFamily="65" charset="-120"/>
                <a:ea typeface="標楷體" pitchFamily="65" charset="-120"/>
              </a:rPr>
              <a:t>升學就業範例</a:t>
            </a:r>
            <a:endParaRPr lang="zh-TW" altLang="en-US" sz="4000" b="1" dirty="0">
              <a:solidFill>
                <a:schemeClr val="tx1"/>
              </a:solidFill>
              <a:latin typeface="標楷體" pitchFamily="65" charset="-120"/>
              <a:ea typeface="標楷體" pitchFamily="65" charset="-120"/>
            </a:endParaRPr>
          </a:p>
        </p:txBody>
      </p:sp>
      <p:pic>
        <p:nvPicPr>
          <p:cNvPr id="7" name="圖片 6"/>
          <p:cNvPicPr>
            <a:picLocks noChangeAspect="1"/>
          </p:cNvPicPr>
          <p:nvPr/>
        </p:nvPicPr>
        <p:blipFill>
          <a:blip r:embed="rId2" cstate="print"/>
          <a:srcRect/>
          <a:stretch>
            <a:fillRect/>
          </a:stretch>
        </p:blipFill>
        <p:spPr bwMode="auto">
          <a:xfrm>
            <a:off x="213931" y="1642062"/>
            <a:ext cx="1628775" cy="2376487"/>
          </a:xfrm>
          <a:prstGeom prst="rect">
            <a:avLst/>
          </a:prstGeom>
          <a:noFill/>
          <a:ln w="9525">
            <a:noFill/>
            <a:miter lim="800000"/>
            <a:headEnd/>
            <a:tailEnd/>
          </a:ln>
        </p:spPr>
      </p:pic>
      <p:sp>
        <p:nvSpPr>
          <p:cNvPr id="8" name="矩形 7"/>
          <p:cNvSpPr/>
          <p:nvPr/>
        </p:nvSpPr>
        <p:spPr>
          <a:xfrm>
            <a:off x="1842466" y="2507645"/>
            <a:ext cx="1765360" cy="52322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zh-TW" alt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標楷體" pitchFamily="65" charset="-120"/>
                <a:ea typeface="標楷體" pitchFamily="65" charset="-120"/>
              </a:rPr>
              <a:t>大倫國中</a:t>
            </a:r>
          </a:p>
        </p:txBody>
      </p:sp>
      <p:sp>
        <p:nvSpPr>
          <p:cNvPr id="9" name="矩形 8"/>
          <p:cNvSpPr/>
          <p:nvPr/>
        </p:nvSpPr>
        <p:spPr>
          <a:xfrm>
            <a:off x="5172473" y="2568695"/>
            <a:ext cx="1620958" cy="523220"/>
          </a:xfrm>
          <a:prstGeom prst="rect">
            <a:avLst/>
          </a:prstGeom>
          <a:noFill/>
        </p:spPr>
        <p:txBody>
          <a:bodyPr wrap="none">
            <a:spAutoFit/>
          </a:bodyPr>
          <a:lstStyle/>
          <a:p>
            <a:pPr algn="ctr">
              <a:defRPr/>
            </a:pPr>
            <a:r>
              <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仁德醫專</a:t>
            </a:r>
          </a:p>
        </p:txBody>
      </p:sp>
      <p:sp>
        <p:nvSpPr>
          <p:cNvPr id="10" name="矩形 9"/>
          <p:cNvSpPr/>
          <p:nvPr/>
        </p:nvSpPr>
        <p:spPr>
          <a:xfrm>
            <a:off x="4862362" y="4458249"/>
            <a:ext cx="2427414"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中</a:t>
            </a:r>
            <a:r>
              <a:rPr lang="zh-TW"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國醫藥大學</a:t>
            </a:r>
            <a:endPar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endParaRPr>
          </a:p>
        </p:txBody>
      </p:sp>
      <p:sp>
        <p:nvSpPr>
          <p:cNvPr id="11" name="矩形 10"/>
          <p:cNvSpPr/>
          <p:nvPr/>
        </p:nvSpPr>
        <p:spPr>
          <a:xfrm>
            <a:off x="3616242" y="3990107"/>
            <a:ext cx="1792943" cy="523220"/>
          </a:xfrm>
          <a:prstGeom prst="rect">
            <a:avLst/>
          </a:prstGeom>
          <a:noFill/>
        </p:spPr>
        <p:txBody>
          <a:bodyPr>
            <a:spAutoFit/>
          </a:bodyPr>
          <a:lstStyle/>
          <a:p>
            <a:pPr algn="ctr">
              <a:defRPr/>
            </a:pPr>
            <a:r>
              <a:rPr lang="zh-TW" alt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大千醫院</a:t>
            </a:r>
          </a:p>
        </p:txBody>
      </p:sp>
      <p:cxnSp>
        <p:nvCxnSpPr>
          <p:cNvPr id="12" name="直線單箭頭接點 11"/>
          <p:cNvCxnSpPr>
            <a:endCxn id="9" idx="1"/>
          </p:cNvCxnSpPr>
          <p:nvPr/>
        </p:nvCxnSpPr>
        <p:spPr bwMode="auto">
          <a:xfrm flipV="1">
            <a:off x="3620706" y="2830305"/>
            <a:ext cx="1551767" cy="794"/>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3" name="直線單箭頭接點 12"/>
          <p:cNvCxnSpPr>
            <a:stCxn id="9" idx="2"/>
          </p:cNvCxnSpPr>
          <p:nvPr/>
        </p:nvCxnSpPr>
        <p:spPr bwMode="auto">
          <a:xfrm>
            <a:off x="5982952" y="3091915"/>
            <a:ext cx="39544" cy="1421412"/>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4" name="直線單箭頭接點 13"/>
          <p:cNvCxnSpPr>
            <a:stCxn id="9" idx="2"/>
          </p:cNvCxnSpPr>
          <p:nvPr/>
        </p:nvCxnSpPr>
        <p:spPr bwMode="auto">
          <a:xfrm flipH="1">
            <a:off x="4860032" y="3091915"/>
            <a:ext cx="1122920" cy="876297"/>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15" name="矩形 14"/>
          <p:cNvSpPr/>
          <p:nvPr/>
        </p:nvSpPr>
        <p:spPr>
          <a:xfrm>
            <a:off x="6009946" y="3616029"/>
            <a:ext cx="697627" cy="400110"/>
          </a:xfrm>
          <a:prstGeom prst="rect">
            <a:avLst/>
          </a:prstGeom>
          <a:noFill/>
        </p:spPr>
        <p:txBody>
          <a:bodyPr wrap="none">
            <a:spAutoFit/>
          </a:bodyPr>
          <a:lstStyle/>
          <a:p>
            <a:pPr algn="ctr">
              <a:defRPr/>
            </a:pPr>
            <a:r>
              <a:rPr lang="zh-TW" altLang="en-US" sz="2000" b="1" dirty="0">
                <a:ln w="1905"/>
                <a:solidFill>
                  <a:srgbClr val="FF0000"/>
                </a:solidFill>
                <a:effectLst>
                  <a:innerShdw blurRad="69850" dist="43180" dir="5400000">
                    <a:srgbClr val="000000">
                      <a:alpha val="65000"/>
                    </a:srgbClr>
                  </a:innerShdw>
                </a:effectLst>
                <a:latin typeface="標楷體" pitchFamily="65" charset="-120"/>
                <a:ea typeface="標楷體" pitchFamily="65" charset="-120"/>
              </a:rPr>
              <a:t>升學</a:t>
            </a:r>
          </a:p>
        </p:txBody>
      </p:sp>
      <p:sp>
        <p:nvSpPr>
          <p:cNvPr id="16" name="矩形 15"/>
          <p:cNvSpPr/>
          <p:nvPr/>
        </p:nvSpPr>
        <p:spPr>
          <a:xfrm>
            <a:off x="4727058" y="3215919"/>
            <a:ext cx="697628" cy="400110"/>
          </a:xfrm>
          <a:prstGeom prst="rect">
            <a:avLst/>
          </a:prstGeom>
          <a:noFill/>
        </p:spPr>
        <p:txBody>
          <a:bodyPr wrap="none">
            <a:spAutoFit/>
          </a:bodyPr>
          <a:lstStyle/>
          <a:p>
            <a:pPr algn="ctr">
              <a:defRPr/>
            </a:pPr>
            <a:r>
              <a:rPr lang="zh-TW" altLang="en-US" sz="2000" b="1" dirty="0">
                <a:ln w="1905"/>
                <a:solidFill>
                  <a:srgbClr val="FF0000"/>
                </a:solidFill>
                <a:effectLst>
                  <a:innerShdw blurRad="69850" dist="43180" dir="5400000">
                    <a:srgbClr val="000000">
                      <a:alpha val="65000"/>
                    </a:srgbClr>
                  </a:innerShdw>
                </a:effectLst>
                <a:latin typeface="標楷體" pitchFamily="65" charset="-120"/>
                <a:ea typeface="標楷體" pitchFamily="65" charset="-120"/>
              </a:rPr>
              <a:t>就業</a:t>
            </a:r>
          </a:p>
        </p:txBody>
      </p:sp>
      <p:sp>
        <p:nvSpPr>
          <p:cNvPr id="17" name="雲朵形圖說文字 16"/>
          <p:cNvSpPr>
            <a:spLocks noChangeArrowheads="1"/>
          </p:cNvSpPr>
          <p:nvPr/>
        </p:nvSpPr>
        <p:spPr bwMode="auto">
          <a:xfrm>
            <a:off x="5197646" y="1124744"/>
            <a:ext cx="1624013" cy="738460"/>
          </a:xfrm>
          <a:prstGeom prst="cloudCallout">
            <a:avLst>
              <a:gd name="adj1" fmla="val -7763"/>
              <a:gd name="adj2" fmla="val 141053"/>
            </a:avLst>
          </a:prstGeom>
          <a:solidFill>
            <a:srgbClr val="FFFF00"/>
          </a:solidFill>
          <a:ln w="9525" algn="ctr">
            <a:solidFill>
              <a:schemeClr val="tx1"/>
            </a:solidFill>
            <a:round/>
            <a:headEnd/>
            <a:tailEnd/>
          </a:ln>
        </p:spPr>
        <p:txBody>
          <a:bodyPr/>
          <a:lstStyle/>
          <a:p>
            <a:pPr algn="ctr"/>
            <a:r>
              <a:rPr kumimoji="0" lang="zh-TW" altLang="en-US" sz="2000" b="1" dirty="0">
                <a:solidFill>
                  <a:srgbClr val="FF0000"/>
                </a:solidFill>
                <a:latin typeface="標楷體" pitchFamily="65" charset="-120"/>
                <a:ea typeface="標楷體" pitchFamily="65" charset="-120"/>
              </a:rPr>
              <a:t>護理師</a:t>
            </a:r>
          </a:p>
        </p:txBody>
      </p:sp>
      <p:sp>
        <p:nvSpPr>
          <p:cNvPr id="18" name="矩形 17"/>
          <p:cNvSpPr/>
          <p:nvPr/>
        </p:nvSpPr>
        <p:spPr>
          <a:xfrm>
            <a:off x="7147640" y="3852683"/>
            <a:ext cx="1620957" cy="523220"/>
          </a:xfrm>
          <a:prstGeom prst="rect">
            <a:avLst/>
          </a:prstGeom>
          <a:noFill/>
        </p:spPr>
        <p:txBody>
          <a:bodyPr wrap="none">
            <a:spAutoFit/>
          </a:bodyPr>
          <a:lstStyle/>
          <a:p>
            <a:pPr algn="ctr">
              <a:defRPr/>
            </a:pPr>
            <a:r>
              <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遠東航空</a:t>
            </a:r>
          </a:p>
        </p:txBody>
      </p:sp>
      <p:cxnSp>
        <p:nvCxnSpPr>
          <p:cNvPr id="19" name="直線單箭頭接點 18"/>
          <p:cNvCxnSpPr/>
          <p:nvPr/>
        </p:nvCxnSpPr>
        <p:spPr bwMode="auto">
          <a:xfrm>
            <a:off x="6022496" y="3091915"/>
            <a:ext cx="1370154" cy="769133"/>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20" name="直線單箭頭接點 19"/>
          <p:cNvCxnSpPr>
            <a:stCxn id="23" idx="1"/>
          </p:cNvCxnSpPr>
          <p:nvPr/>
        </p:nvCxnSpPr>
        <p:spPr bwMode="auto">
          <a:xfrm flipH="1" flipV="1">
            <a:off x="3419872" y="5170505"/>
            <a:ext cx="1564880" cy="11019"/>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21" name="矩形 20"/>
          <p:cNvSpPr/>
          <p:nvPr/>
        </p:nvSpPr>
        <p:spPr>
          <a:xfrm>
            <a:off x="6767594" y="3138330"/>
            <a:ext cx="697628" cy="400110"/>
          </a:xfrm>
          <a:prstGeom prst="rect">
            <a:avLst/>
          </a:prstGeom>
          <a:noFill/>
        </p:spPr>
        <p:txBody>
          <a:bodyPr wrap="none">
            <a:spAutoFit/>
          </a:bodyPr>
          <a:lstStyle/>
          <a:p>
            <a:pPr algn="ctr">
              <a:defRPr/>
            </a:pPr>
            <a:r>
              <a:rPr lang="zh-TW" altLang="en-US" sz="2000" b="1" dirty="0">
                <a:ln w="1905"/>
                <a:solidFill>
                  <a:srgbClr val="FF0000"/>
                </a:solidFill>
                <a:effectLst>
                  <a:innerShdw blurRad="69850" dist="43180" dir="5400000">
                    <a:srgbClr val="000000">
                      <a:alpha val="65000"/>
                    </a:srgbClr>
                  </a:innerShdw>
                </a:effectLst>
                <a:latin typeface="標楷體" pitchFamily="65" charset="-120"/>
                <a:ea typeface="標楷體" pitchFamily="65" charset="-120"/>
              </a:rPr>
              <a:t>就業</a:t>
            </a:r>
          </a:p>
        </p:txBody>
      </p:sp>
      <p:sp>
        <p:nvSpPr>
          <p:cNvPr id="22" name="矩形 21"/>
          <p:cNvSpPr/>
          <p:nvPr/>
        </p:nvSpPr>
        <p:spPr>
          <a:xfrm>
            <a:off x="3550967" y="2307362"/>
            <a:ext cx="1621506" cy="400110"/>
          </a:xfrm>
          <a:prstGeom prst="rect">
            <a:avLst/>
          </a:prstGeom>
          <a:noFill/>
        </p:spPr>
        <p:txBody>
          <a:bodyPr wrap="square">
            <a:spAutoFit/>
          </a:bodyPr>
          <a:lstStyle/>
          <a:p>
            <a:pPr algn="ctr">
              <a:defRPr/>
            </a:pPr>
            <a:r>
              <a:rPr lang="zh-TW" altLang="en-US" sz="2000" b="1" dirty="0">
                <a:ln w="1905"/>
                <a:solidFill>
                  <a:srgbClr val="6600CC"/>
                </a:solidFill>
                <a:effectLst>
                  <a:innerShdw blurRad="69850" dist="43180" dir="5400000">
                    <a:srgbClr val="000000">
                      <a:alpha val="65000"/>
                    </a:srgbClr>
                  </a:innerShdw>
                </a:effectLst>
                <a:latin typeface="標楷體" pitchFamily="65" charset="-120"/>
                <a:ea typeface="標楷體" pitchFamily="65" charset="-120"/>
              </a:rPr>
              <a:t>技職教育</a:t>
            </a:r>
          </a:p>
        </p:txBody>
      </p:sp>
      <p:sp>
        <p:nvSpPr>
          <p:cNvPr id="23" name="矩形 22"/>
          <p:cNvSpPr/>
          <p:nvPr/>
        </p:nvSpPr>
        <p:spPr>
          <a:xfrm>
            <a:off x="4984752" y="4981469"/>
            <a:ext cx="2306867" cy="400110"/>
          </a:xfrm>
          <a:prstGeom prst="rect">
            <a:avLst/>
          </a:prstGeom>
          <a:noFill/>
        </p:spPr>
        <p:txBody>
          <a:bodyPr>
            <a:spAutoFit/>
          </a:bodyPr>
          <a:lstStyle/>
          <a:p>
            <a:pPr algn="ctr">
              <a:defRPr/>
            </a:pPr>
            <a:r>
              <a:rPr lang="zh-TW" altLang="en-US" sz="2000" b="1" dirty="0">
                <a:ln w="1905"/>
                <a:solidFill>
                  <a:srgbClr val="6600CC"/>
                </a:solidFill>
                <a:effectLst>
                  <a:innerShdw blurRad="69850" dist="43180" dir="5400000">
                    <a:srgbClr val="000000">
                      <a:alpha val="65000"/>
                    </a:srgbClr>
                  </a:innerShdw>
                </a:effectLst>
                <a:latin typeface="標楷體" pitchFamily="65" charset="-120"/>
                <a:ea typeface="標楷體" pitchFamily="65" charset="-120"/>
              </a:rPr>
              <a:t>呼吸治療系</a:t>
            </a:r>
            <a:r>
              <a:rPr lang="en-US" altLang="zh-TW" sz="2000" b="1" dirty="0">
                <a:ln w="1905"/>
                <a:solidFill>
                  <a:srgbClr val="6600CC"/>
                </a:solidFill>
                <a:effectLst>
                  <a:innerShdw blurRad="69850" dist="43180" dir="5400000">
                    <a:srgbClr val="000000">
                      <a:alpha val="65000"/>
                    </a:srgbClr>
                  </a:innerShdw>
                </a:effectLst>
                <a:latin typeface="標楷體" pitchFamily="65" charset="-120"/>
                <a:ea typeface="標楷體" pitchFamily="65" charset="-120"/>
              </a:rPr>
              <a:t>(</a:t>
            </a:r>
            <a:r>
              <a:rPr lang="zh-TW" altLang="en-US" sz="2000" b="1" dirty="0">
                <a:ln w="1905"/>
                <a:solidFill>
                  <a:srgbClr val="6600CC"/>
                </a:solidFill>
                <a:effectLst>
                  <a:innerShdw blurRad="69850" dist="43180" dir="5400000">
                    <a:srgbClr val="000000">
                      <a:alpha val="65000"/>
                    </a:srgbClr>
                  </a:innerShdw>
                </a:effectLst>
                <a:latin typeface="標楷體" pitchFamily="65" charset="-120"/>
                <a:ea typeface="標楷體" pitchFamily="65" charset="-120"/>
              </a:rPr>
              <a:t>二技</a:t>
            </a:r>
            <a:r>
              <a:rPr lang="en-US" altLang="zh-TW" sz="2000" b="1" dirty="0">
                <a:ln w="1905"/>
                <a:solidFill>
                  <a:srgbClr val="6600CC"/>
                </a:solidFill>
                <a:effectLst>
                  <a:innerShdw blurRad="69850" dist="43180" dir="5400000">
                    <a:srgbClr val="000000">
                      <a:alpha val="65000"/>
                    </a:srgbClr>
                  </a:innerShdw>
                </a:effectLst>
                <a:latin typeface="標楷體" pitchFamily="65" charset="-120"/>
                <a:ea typeface="標楷體" pitchFamily="65" charset="-120"/>
              </a:rPr>
              <a:t>)</a:t>
            </a:r>
            <a:endParaRPr lang="zh-TW" altLang="en-US" sz="2000" b="1" dirty="0">
              <a:ln w="1905"/>
              <a:solidFill>
                <a:srgbClr val="6600CC"/>
              </a:solidFill>
              <a:effectLst>
                <a:innerShdw blurRad="69850" dist="43180" dir="5400000">
                  <a:srgbClr val="000000">
                    <a:alpha val="65000"/>
                  </a:srgbClr>
                </a:innerShdw>
              </a:effectLst>
              <a:latin typeface="標楷體" pitchFamily="65" charset="-120"/>
              <a:ea typeface="標楷體" pitchFamily="65" charset="-120"/>
            </a:endParaRPr>
          </a:p>
        </p:txBody>
      </p:sp>
      <p:sp>
        <p:nvSpPr>
          <p:cNvPr id="24" name="矩形 23"/>
          <p:cNvSpPr/>
          <p:nvPr/>
        </p:nvSpPr>
        <p:spPr>
          <a:xfrm>
            <a:off x="5377530" y="5381579"/>
            <a:ext cx="1444129" cy="338554"/>
          </a:xfrm>
          <a:prstGeom prst="rect">
            <a:avLst/>
          </a:prstGeom>
          <a:noFill/>
        </p:spPr>
        <p:txBody>
          <a:bodyPr wrap="square">
            <a:spAutoFit/>
          </a:bodyPr>
          <a:lstStyle/>
          <a:p>
            <a:pPr algn="ctr">
              <a:defRPr/>
            </a:pPr>
            <a:r>
              <a:rPr lang="zh-TW" altLang="en-US" sz="1600" b="1" dirty="0" smtClean="0">
                <a:ln w="1905"/>
                <a:solidFill>
                  <a:srgbClr val="6600CC"/>
                </a:solidFill>
                <a:effectLst>
                  <a:innerShdw blurRad="69850" dist="43180" dir="5400000">
                    <a:srgbClr val="000000">
                      <a:alpha val="65000"/>
                    </a:srgbClr>
                  </a:innerShdw>
                </a:effectLst>
                <a:latin typeface="標楷體" pitchFamily="65" charset="-120"/>
                <a:ea typeface="標楷體" pitchFamily="65" charset="-120"/>
              </a:rPr>
              <a:t>在職班</a:t>
            </a:r>
            <a:r>
              <a:rPr lang="en-US" altLang="zh-TW" sz="1600" b="1" dirty="0" smtClean="0">
                <a:ln w="1905"/>
                <a:solidFill>
                  <a:srgbClr val="6600CC"/>
                </a:solidFill>
                <a:effectLst>
                  <a:innerShdw blurRad="69850" dist="43180" dir="5400000">
                    <a:srgbClr val="000000">
                      <a:alpha val="65000"/>
                    </a:srgbClr>
                  </a:innerShdw>
                </a:effectLst>
                <a:latin typeface="標楷體" pitchFamily="65" charset="-120"/>
                <a:ea typeface="標楷體" pitchFamily="65" charset="-120"/>
              </a:rPr>
              <a:t>(</a:t>
            </a:r>
            <a:r>
              <a:rPr lang="zh-TW" altLang="en-US" sz="1600" b="1" dirty="0" smtClean="0">
                <a:ln w="1905"/>
                <a:solidFill>
                  <a:srgbClr val="6600CC"/>
                </a:solidFill>
                <a:effectLst>
                  <a:innerShdw blurRad="69850" dist="43180" dir="5400000">
                    <a:srgbClr val="000000">
                      <a:alpha val="65000"/>
                    </a:srgbClr>
                  </a:innerShdw>
                </a:effectLst>
                <a:latin typeface="標楷體" pitchFamily="65" charset="-120"/>
                <a:ea typeface="標楷體" pitchFamily="65" charset="-120"/>
              </a:rPr>
              <a:t>三年</a:t>
            </a:r>
            <a:r>
              <a:rPr lang="en-US" altLang="zh-TW" sz="1600" b="1" dirty="0" smtClean="0">
                <a:ln w="1905"/>
                <a:solidFill>
                  <a:srgbClr val="6600CC"/>
                </a:solidFill>
                <a:effectLst>
                  <a:innerShdw blurRad="69850" dist="43180" dir="5400000">
                    <a:srgbClr val="000000">
                      <a:alpha val="65000"/>
                    </a:srgbClr>
                  </a:innerShdw>
                </a:effectLst>
                <a:latin typeface="標楷體" pitchFamily="65" charset="-120"/>
                <a:ea typeface="標楷體" pitchFamily="65" charset="-120"/>
              </a:rPr>
              <a:t>)</a:t>
            </a:r>
            <a:endParaRPr lang="zh-TW" altLang="en-US" sz="1600" b="1" dirty="0">
              <a:ln w="1905"/>
              <a:solidFill>
                <a:srgbClr val="6600CC"/>
              </a:solidFill>
              <a:effectLst>
                <a:innerShdw blurRad="69850" dist="43180" dir="5400000">
                  <a:srgbClr val="000000">
                    <a:alpha val="65000"/>
                  </a:srgbClr>
                </a:innerShdw>
              </a:effectLst>
              <a:latin typeface="標楷體" pitchFamily="65" charset="-120"/>
              <a:ea typeface="標楷體" pitchFamily="65" charset="-120"/>
            </a:endParaRPr>
          </a:p>
        </p:txBody>
      </p:sp>
      <p:sp>
        <p:nvSpPr>
          <p:cNvPr id="25" name="文字方塊 24"/>
          <p:cNvSpPr txBox="1"/>
          <p:nvPr/>
        </p:nvSpPr>
        <p:spPr>
          <a:xfrm>
            <a:off x="2504573" y="2189899"/>
            <a:ext cx="415498" cy="369332"/>
          </a:xfrm>
          <a:prstGeom prst="rect">
            <a:avLst/>
          </a:prstGeom>
          <a:noFill/>
        </p:spPr>
        <p:txBody>
          <a:bodyPr wrap="none" rtlCol="0">
            <a:spAutoFit/>
          </a:bodyPr>
          <a:lstStyle/>
          <a:p>
            <a:r>
              <a:rPr lang="en-US" altLang="zh-TW" b="1" dirty="0" smtClean="0">
                <a:solidFill>
                  <a:srgbClr val="FF0000"/>
                </a:solidFill>
                <a:latin typeface="標楷體" pitchFamily="65" charset="-120"/>
                <a:ea typeface="標楷體" pitchFamily="65" charset="-120"/>
              </a:rPr>
              <a:t>96</a:t>
            </a:r>
            <a:endParaRPr lang="zh-TW" altLang="en-US" b="1" dirty="0">
              <a:solidFill>
                <a:srgbClr val="FF0000"/>
              </a:solidFill>
              <a:latin typeface="標楷體" pitchFamily="65" charset="-120"/>
              <a:ea typeface="標楷體" pitchFamily="65" charset="-120"/>
            </a:endParaRPr>
          </a:p>
        </p:txBody>
      </p:sp>
      <p:sp>
        <p:nvSpPr>
          <p:cNvPr id="26" name="文字方塊 25"/>
          <p:cNvSpPr txBox="1"/>
          <p:nvPr/>
        </p:nvSpPr>
        <p:spPr>
          <a:xfrm>
            <a:off x="5995347" y="2015202"/>
            <a:ext cx="530915" cy="369332"/>
          </a:xfrm>
          <a:prstGeom prst="rect">
            <a:avLst/>
          </a:prstGeom>
          <a:noFill/>
        </p:spPr>
        <p:txBody>
          <a:bodyPr wrap="none" rtlCol="0">
            <a:spAutoFit/>
          </a:bodyPr>
          <a:lstStyle/>
          <a:p>
            <a:r>
              <a:rPr lang="en-US" altLang="zh-TW" b="1" dirty="0" smtClean="0">
                <a:solidFill>
                  <a:srgbClr val="FF0000"/>
                </a:solidFill>
                <a:latin typeface="標楷體" pitchFamily="65" charset="-120"/>
                <a:ea typeface="標楷體" pitchFamily="65" charset="-120"/>
              </a:rPr>
              <a:t>101</a:t>
            </a:r>
            <a:endParaRPr lang="zh-TW" altLang="en-US" b="1" dirty="0">
              <a:solidFill>
                <a:srgbClr val="FF0000"/>
              </a:solidFill>
              <a:latin typeface="標楷體" pitchFamily="65" charset="-120"/>
              <a:ea typeface="標楷體" pitchFamily="65" charset="-120"/>
            </a:endParaRPr>
          </a:p>
        </p:txBody>
      </p:sp>
      <p:sp>
        <p:nvSpPr>
          <p:cNvPr id="27" name="文字方塊 26"/>
          <p:cNvSpPr txBox="1"/>
          <p:nvPr/>
        </p:nvSpPr>
        <p:spPr>
          <a:xfrm>
            <a:off x="7444156" y="5170505"/>
            <a:ext cx="530915" cy="369332"/>
          </a:xfrm>
          <a:prstGeom prst="rect">
            <a:avLst/>
          </a:prstGeom>
          <a:noFill/>
        </p:spPr>
        <p:txBody>
          <a:bodyPr wrap="none" rtlCol="0">
            <a:spAutoFit/>
          </a:bodyPr>
          <a:lstStyle/>
          <a:p>
            <a:r>
              <a:rPr lang="en-US" altLang="zh-TW" b="1" dirty="0" smtClean="0">
                <a:solidFill>
                  <a:srgbClr val="FF0000"/>
                </a:solidFill>
                <a:latin typeface="標楷體" pitchFamily="65" charset="-120"/>
                <a:ea typeface="標楷體" pitchFamily="65" charset="-120"/>
              </a:rPr>
              <a:t>104</a:t>
            </a:r>
            <a:endParaRPr lang="zh-TW" altLang="en-US" b="1" dirty="0">
              <a:solidFill>
                <a:srgbClr val="FF0000"/>
              </a:solidFill>
              <a:latin typeface="標楷體" pitchFamily="65" charset="-120"/>
              <a:ea typeface="標楷體" pitchFamily="65" charset="-120"/>
            </a:endParaRPr>
          </a:p>
        </p:txBody>
      </p:sp>
      <p:sp>
        <p:nvSpPr>
          <p:cNvPr id="28" name="雲朵形圖說文字 27"/>
          <p:cNvSpPr>
            <a:spLocks noChangeArrowheads="1"/>
          </p:cNvSpPr>
          <p:nvPr/>
        </p:nvSpPr>
        <p:spPr bwMode="auto">
          <a:xfrm>
            <a:off x="7701917" y="5602280"/>
            <a:ext cx="1244537" cy="851056"/>
          </a:xfrm>
          <a:prstGeom prst="cloudCallout">
            <a:avLst>
              <a:gd name="adj1" fmla="val -109003"/>
              <a:gd name="adj2" fmla="val -81338"/>
            </a:avLst>
          </a:prstGeom>
          <a:solidFill>
            <a:srgbClr val="FFFF00"/>
          </a:solidFill>
          <a:ln w="9525" algn="ctr">
            <a:solidFill>
              <a:schemeClr val="tx1"/>
            </a:solidFill>
            <a:round/>
            <a:headEnd/>
            <a:tailEnd/>
          </a:ln>
        </p:spPr>
        <p:txBody>
          <a:bodyPr/>
          <a:lstStyle/>
          <a:p>
            <a:pPr algn="ctr"/>
            <a:r>
              <a:rPr kumimoji="0" lang="zh-TW" altLang="en-US" sz="1400" b="1" dirty="0">
                <a:solidFill>
                  <a:srgbClr val="FF0000"/>
                </a:solidFill>
                <a:latin typeface="標楷體" pitchFamily="65" charset="-120"/>
                <a:ea typeface="標楷體" pitchFamily="65" charset="-120"/>
              </a:rPr>
              <a:t>呼吸治療師</a:t>
            </a:r>
          </a:p>
        </p:txBody>
      </p:sp>
      <p:grpSp>
        <p:nvGrpSpPr>
          <p:cNvPr id="29" name="群組 28"/>
          <p:cNvGrpSpPr/>
          <p:nvPr/>
        </p:nvGrpSpPr>
        <p:grpSpPr>
          <a:xfrm>
            <a:off x="7728850" y="3975793"/>
            <a:ext cx="331044" cy="400110"/>
            <a:chOff x="8299207" y="3749235"/>
            <a:chExt cx="331044" cy="400110"/>
          </a:xfrm>
        </p:grpSpPr>
        <p:cxnSp>
          <p:nvCxnSpPr>
            <p:cNvPr id="30" name="直線接點 29"/>
            <p:cNvCxnSpPr/>
            <p:nvPr/>
          </p:nvCxnSpPr>
          <p:spPr bwMode="auto">
            <a:xfrm flipH="1">
              <a:off x="8299207" y="3749235"/>
              <a:ext cx="331044" cy="40011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31" name="直線接點 30"/>
            <p:cNvCxnSpPr/>
            <p:nvPr/>
          </p:nvCxnSpPr>
          <p:spPr bwMode="auto">
            <a:xfrm>
              <a:off x="8347492" y="3756939"/>
              <a:ext cx="282759" cy="392406"/>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32" name="矩形 31"/>
          <p:cNvSpPr/>
          <p:nvPr/>
        </p:nvSpPr>
        <p:spPr>
          <a:xfrm>
            <a:off x="3600613" y="5232948"/>
            <a:ext cx="1499247" cy="369332"/>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zh-TW" altLang="en-US"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標楷體" pitchFamily="65" charset="-120"/>
                <a:ea typeface="標楷體" pitchFamily="65" charset="-120"/>
              </a:rPr>
              <a:t>福壽山農場</a:t>
            </a:r>
          </a:p>
        </p:txBody>
      </p:sp>
      <p:sp>
        <p:nvSpPr>
          <p:cNvPr id="33" name="矩形 32"/>
          <p:cNvSpPr/>
          <p:nvPr/>
        </p:nvSpPr>
        <p:spPr>
          <a:xfrm>
            <a:off x="2062701" y="4704470"/>
            <a:ext cx="1324890" cy="954107"/>
          </a:xfrm>
          <a:prstGeom prst="rect">
            <a:avLst/>
          </a:prstGeom>
          <a:noFill/>
        </p:spPr>
        <p:txBody>
          <a:bodyPr wrap="square">
            <a:spAutoFit/>
          </a:bodyPr>
          <a:lstStyle/>
          <a:p>
            <a:pPr algn="ctr">
              <a:defRPr/>
            </a:pPr>
            <a:r>
              <a:rPr lang="zh-TW"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專科</a:t>
            </a:r>
            <a:endPar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a:p>
            <a:pPr algn="ctr">
              <a:defRPr/>
            </a:pPr>
            <a:r>
              <a:rPr lang="zh-TW"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護理</a:t>
            </a:r>
            <a:r>
              <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師</a:t>
            </a:r>
          </a:p>
        </p:txBody>
      </p:sp>
      <p:cxnSp>
        <p:nvCxnSpPr>
          <p:cNvPr id="34" name="直線單箭頭接點 33"/>
          <p:cNvCxnSpPr/>
          <p:nvPr/>
        </p:nvCxnSpPr>
        <p:spPr bwMode="auto">
          <a:xfrm flipH="1" flipV="1">
            <a:off x="1321992" y="4797152"/>
            <a:ext cx="782440" cy="373354"/>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35" name="直線單箭頭接點 34"/>
          <p:cNvCxnSpPr/>
          <p:nvPr/>
        </p:nvCxnSpPr>
        <p:spPr bwMode="auto">
          <a:xfrm flipH="1">
            <a:off x="1451246" y="5381579"/>
            <a:ext cx="653186" cy="338554"/>
          </a:xfrm>
          <a:prstGeom prst="straightConnector1">
            <a:avLst/>
          </a:prstGeom>
          <a:ln>
            <a:solidFill>
              <a:srgbClr val="FF0000"/>
            </a:solidFill>
            <a:headEnd type="none" w="med" len="med"/>
            <a:tailEnd type="arrow"/>
          </a:ln>
          <a:extLst/>
        </p:spPr>
        <p:style>
          <a:lnRef idx="2">
            <a:schemeClr val="dk1"/>
          </a:lnRef>
          <a:fillRef idx="0">
            <a:schemeClr val="dk1"/>
          </a:fillRef>
          <a:effectRef idx="1">
            <a:schemeClr val="dk1"/>
          </a:effectRef>
          <a:fontRef idx="minor">
            <a:schemeClr val="tx1"/>
          </a:fontRef>
        </p:style>
      </p:cxnSp>
      <p:sp>
        <p:nvSpPr>
          <p:cNvPr id="36" name="矩形 35"/>
          <p:cNvSpPr/>
          <p:nvPr/>
        </p:nvSpPr>
        <p:spPr>
          <a:xfrm>
            <a:off x="123316" y="4482793"/>
            <a:ext cx="1324890" cy="523220"/>
          </a:xfrm>
          <a:prstGeom prst="rect">
            <a:avLst/>
          </a:prstGeom>
          <a:noFill/>
        </p:spPr>
        <p:txBody>
          <a:bodyPr wrap="square">
            <a:spAutoFit/>
          </a:bodyPr>
          <a:lstStyle/>
          <a:p>
            <a:pPr algn="ctr">
              <a:defRPr/>
            </a:pPr>
            <a:r>
              <a:rPr lang="zh-TW" altLang="en-US" sz="28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標楷體" pitchFamily="65" charset="-120"/>
                <a:ea typeface="標楷體" pitchFamily="65" charset="-120"/>
              </a:rPr>
              <a:t>研究所</a:t>
            </a:r>
            <a:endParaRPr lang="en-US" altLang="zh-TW" sz="28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標楷體" pitchFamily="65" charset="-120"/>
              <a:ea typeface="標楷體" pitchFamily="65" charset="-120"/>
            </a:endParaRPr>
          </a:p>
        </p:txBody>
      </p:sp>
      <p:sp>
        <p:nvSpPr>
          <p:cNvPr id="37" name="矩形 36"/>
          <p:cNvSpPr/>
          <p:nvPr/>
        </p:nvSpPr>
        <p:spPr>
          <a:xfrm>
            <a:off x="123316" y="5458523"/>
            <a:ext cx="1324890" cy="954107"/>
          </a:xfrm>
          <a:prstGeom prst="rect">
            <a:avLst/>
          </a:prstGeom>
          <a:noFill/>
        </p:spPr>
        <p:txBody>
          <a:bodyPr wrap="square">
            <a:spAutoFit/>
          </a:bodyPr>
          <a:lstStyle/>
          <a:p>
            <a:pPr algn="ctr">
              <a:defRPr/>
            </a:pPr>
            <a:r>
              <a:rPr lang="zh-TW" altLang="en-US" sz="28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標楷體" pitchFamily="65" charset="-120"/>
                <a:ea typeface="標楷體" pitchFamily="65" charset="-120"/>
              </a:rPr>
              <a:t>葉克膜技師</a:t>
            </a:r>
            <a:endParaRPr lang="en-US" altLang="zh-TW" sz="28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標楷體" pitchFamily="65" charset="-120"/>
              <a:ea typeface="標楷體" pitchFamily="65" charset="-120"/>
            </a:endParaRPr>
          </a:p>
        </p:txBody>
      </p:sp>
      <p:sp>
        <p:nvSpPr>
          <p:cNvPr id="38" name="文字方塊 37"/>
          <p:cNvSpPr txBox="1"/>
          <p:nvPr/>
        </p:nvSpPr>
        <p:spPr>
          <a:xfrm>
            <a:off x="2440452" y="5658577"/>
            <a:ext cx="530915" cy="369332"/>
          </a:xfrm>
          <a:prstGeom prst="rect">
            <a:avLst/>
          </a:prstGeom>
          <a:noFill/>
        </p:spPr>
        <p:txBody>
          <a:bodyPr wrap="none" rtlCol="0">
            <a:spAutoFit/>
          </a:bodyPr>
          <a:lstStyle/>
          <a:p>
            <a:r>
              <a:rPr lang="en-US" altLang="zh-TW" b="1" dirty="0" smtClean="0">
                <a:solidFill>
                  <a:srgbClr val="FF0000"/>
                </a:solidFill>
                <a:latin typeface="標楷體" pitchFamily="65" charset="-120"/>
                <a:ea typeface="標楷體" pitchFamily="65" charset="-120"/>
              </a:rPr>
              <a:t>107</a:t>
            </a:r>
            <a:endParaRPr lang="zh-TW" altLang="en-US" b="1" dirty="0">
              <a:solidFill>
                <a:srgbClr val="FF0000"/>
              </a:solidFill>
              <a:latin typeface="標楷體" pitchFamily="65" charset="-120"/>
              <a:ea typeface="標楷體" pitchFamily="65" charset="-120"/>
            </a:endParaRPr>
          </a:p>
        </p:txBody>
      </p:sp>
      <p:sp>
        <p:nvSpPr>
          <p:cNvPr id="39" name="矩形 38"/>
          <p:cNvSpPr/>
          <p:nvPr/>
        </p:nvSpPr>
        <p:spPr>
          <a:xfrm>
            <a:off x="2283805" y="3042820"/>
            <a:ext cx="882680" cy="338554"/>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altLang="zh-TW"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標楷體" pitchFamily="65" charset="-120"/>
                <a:ea typeface="標楷體" pitchFamily="65" charset="-120"/>
              </a:rPr>
              <a:t>PR41</a:t>
            </a:r>
            <a:endParaRPr lang="zh-TW" alt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標楷體" pitchFamily="65" charset="-120"/>
              <a:ea typeface="標楷體" pitchFamily="65" charset="-120"/>
            </a:endParaRPr>
          </a:p>
        </p:txBody>
      </p:sp>
      <p:pic>
        <p:nvPicPr>
          <p:cNvPr id="40" name="圖片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931" y="4159110"/>
            <a:ext cx="1618232" cy="2022789"/>
          </a:xfrm>
          <a:prstGeom prst="rect">
            <a:avLst/>
          </a:prstGeom>
        </p:spPr>
      </p:pic>
    </p:spTree>
    <p:extLst>
      <p:ext uri="{BB962C8B-B14F-4D97-AF65-F5344CB8AC3E}">
        <p14:creationId xmlns:p14="http://schemas.microsoft.com/office/powerpoint/2010/main" val="1908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xit" presetSubtype="4" fill="hold" nodeType="withEffect">
                                  <p:stCondLst>
                                    <p:cond delay="0"/>
                                  </p:stCondLst>
                                  <p:childTnLst>
                                    <p:anim calcmode="lin" valueType="num">
                                      <p:cBhvr additive="base">
                                        <p:cTn id="19" dur="500"/>
                                        <p:tgtEl>
                                          <p:spTgt spid="40"/>
                                        </p:tgtEl>
                                        <p:attrNameLst>
                                          <p:attrName>ppt_x</p:attrName>
                                        </p:attrNameLst>
                                      </p:cBhvr>
                                      <p:tavLst>
                                        <p:tav tm="0">
                                          <p:val>
                                            <p:strVal val="ppt_x"/>
                                          </p:val>
                                        </p:tav>
                                        <p:tav tm="100000">
                                          <p:val>
                                            <p:strVal val="ppt_x"/>
                                          </p:val>
                                        </p:tav>
                                      </p:tavLst>
                                    </p:anim>
                                    <p:anim calcmode="lin" valueType="num">
                                      <p:cBhvr additive="base">
                                        <p:cTn id="20" dur="500"/>
                                        <p:tgtEl>
                                          <p:spTgt spid="40"/>
                                        </p:tgtEl>
                                        <p:attrNameLst>
                                          <p:attrName>ppt_y</p:attrName>
                                        </p:attrNameLst>
                                      </p:cBhvr>
                                      <p:tavLst>
                                        <p:tav tm="0">
                                          <p:val>
                                            <p:strVal val="ppt_y"/>
                                          </p:val>
                                        </p:tav>
                                        <p:tav tm="100000">
                                          <p:val>
                                            <p:strVal val="1+ppt_h/2"/>
                                          </p:val>
                                        </p:tav>
                                      </p:tavLst>
                                    </p:anim>
                                    <p:set>
                                      <p:cBhvr>
                                        <p:cTn id="21" dur="1" fill="hold">
                                          <p:stCondLst>
                                            <p:cond delay="499"/>
                                          </p:stCondLst>
                                        </p:cTn>
                                        <p:tgtEl>
                                          <p:spTgt spid="4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par>
                                <p:cTn id="59" presetID="16" presetClass="entr" presetSubtype="21"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par>
                                <p:cTn id="62" presetID="21" presetClass="entr" presetSubtype="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heel(1)">
                                      <p:cBhvr>
                                        <p:cTn id="64" dur="2000"/>
                                        <p:tgtEl>
                                          <p:spTgt spid="23"/>
                                        </p:tgtEl>
                                      </p:cBhvr>
                                    </p:animEffect>
                                  </p:childTnLst>
                                </p:cTn>
                              </p:par>
                              <p:par>
                                <p:cTn id="65" presetID="21" presetClass="entr" presetSubtype="1"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heel(1)">
                                      <p:cBhvr>
                                        <p:cTn id="67" dur="2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heel(1)">
                                      <p:cBhvr>
                                        <p:cTn id="72" dur="2000"/>
                                        <p:tgtEl>
                                          <p:spTgt spid="21"/>
                                        </p:tgtEl>
                                      </p:cBhvr>
                                    </p:animEffect>
                                  </p:childTnLst>
                                </p:cTn>
                              </p:par>
                              <p:par>
                                <p:cTn id="73" presetID="21" presetClass="entr" presetSubtype="1"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2000"/>
                                        <p:tgtEl>
                                          <p:spTgt spid="19"/>
                                        </p:tgtEl>
                                      </p:cBhvr>
                                    </p:animEffect>
                                  </p:childTnLst>
                                </p:cTn>
                              </p:par>
                              <p:par>
                                <p:cTn id="76" presetID="21" presetClass="entr" presetSubtype="1"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heel(1)">
                                      <p:cBhvr>
                                        <p:cTn id="78" dur="2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circle(in)">
                                      <p:cBhvr>
                                        <p:cTn id="83" dur="2000"/>
                                        <p:tgtEl>
                                          <p:spTgt spid="14"/>
                                        </p:tgtEl>
                                      </p:cBhvr>
                                    </p:animEffect>
                                  </p:childTnLst>
                                </p:cTn>
                              </p:par>
                              <p:par>
                                <p:cTn id="84" presetID="6" presetClass="entr" presetSubtype="16"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par>
                                <p:cTn id="87" presetID="6"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circle(in)">
                                      <p:cBhvr>
                                        <p:cTn id="89" dur="2000"/>
                                        <p:tgtEl>
                                          <p:spTgt spid="11"/>
                                        </p:tgtEl>
                                      </p:cBhvr>
                                    </p:animEffect>
                                  </p:childTnLst>
                                </p:cTn>
                              </p:par>
                              <p:par>
                                <p:cTn id="90" presetID="10"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par>
                          <p:cTn id="98" fill="hold">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heel(1)">
                                      <p:cBhvr>
                                        <p:cTn id="106" dur="2000"/>
                                        <p:tgtEl>
                                          <p:spTgt spid="20"/>
                                        </p:tgtEl>
                                      </p:cBhvr>
                                    </p:animEffect>
                                  </p:childTnLst>
                                </p:cTn>
                              </p:par>
                            </p:childTnLst>
                          </p:cTn>
                        </p:par>
                        <p:par>
                          <p:cTn id="107" fill="hold">
                            <p:stCondLst>
                              <p:cond delay="2000"/>
                            </p:stCondLst>
                            <p:childTnLst>
                              <p:par>
                                <p:cTn id="108" presetID="2" presetClass="entr" presetSubtype="4"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fill="hold"/>
                                        <p:tgtEl>
                                          <p:spTgt spid="32"/>
                                        </p:tgtEl>
                                        <p:attrNameLst>
                                          <p:attrName>ppt_x</p:attrName>
                                        </p:attrNameLst>
                                      </p:cBhvr>
                                      <p:tavLst>
                                        <p:tav tm="0">
                                          <p:val>
                                            <p:strVal val="#ppt_x"/>
                                          </p:val>
                                        </p:tav>
                                        <p:tav tm="100000">
                                          <p:val>
                                            <p:strVal val="#ppt_x"/>
                                          </p:val>
                                        </p:tav>
                                      </p:tavLst>
                                    </p:anim>
                                    <p:anim calcmode="lin" valueType="num">
                                      <p:cBhvr additive="base">
                                        <p:cTn id="11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nodeType="click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wheel(1)">
                                      <p:cBhvr>
                                        <p:cTn id="125" dur="2000"/>
                                        <p:tgtEl>
                                          <p:spTgt spid="34"/>
                                        </p:tgtEl>
                                      </p:cBhvr>
                                    </p:animEffect>
                                  </p:childTnLst>
                                </p:cTn>
                              </p:par>
                              <p:par>
                                <p:cTn id="126" presetID="21" presetClass="entr" presetSubtype="1" fill="hold"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heel(1)">
                                      <p:cBhvr>
                                        <p:cTn id="128" dur="2000"/>
                                        <p:tgtEl>
                                          <p:spTgt spid="35"/>
                                        </p:tgtEl>
                                      </p:cBhvr>
                                    </p:animEffect>
                                  </p:childTnLst>
                                </p:cTn>
                              </p:par>
                              <p:par>
                                <p:cTn id="129" presetID="10" presetClass="entr" presetSubtype="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childTnLst>
                                </p:cTn>
                              </p:par>
                              <p:par>
                                <p:cTn id="132" presetID="10" presetClass="entr" presetSubtype="0" fill="hold" nodeType="with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26" grpId="0"/>
      <p:bldP spid="27" grpId="0"/>
      <p:bldP spid="28" grpId="0" animBg="1"/>
      <p:bldP spid="38" grpId="0"/>
    </p:bldLst>
  </p:timing>
</p:sld>
</file>

<file path=ppt/theme/theme1.xml><?xml version="1.0" encoding="utf-8"?>
<a:theme xmlns:a="http://schemas.openxmlformats.org/drawingml/2006/main" name="293TGp_education_light">
  <a:themeElements>
    <a:clrScheme name="291TGp_car_light_ani 1">
      <a:dk1>
        <a:srgbClr val="000000"/>
      </a:dk1>
      <a:lt1>
        <a:srgbClr val="FFFFFF"/>
      </a:lt1>
      <a:dk2>
        <a:srgbClr val="003366"/>
      </a:dk2>
      <a:lt2>
        <a:srgbClr val="C0C0C0"/>
      </a:lt2>
      <a:accent1>
        <a:srgbClr val="0080A2"/>
      </a:accent1>
      <a:accent2>
        <a:srgbClr val="93C052"/>
      </a:accent2>
      <a:accent3>
        <a:srgbClr val="FFFFFF"/>
      </a:accent3>
      <a:accent4>
        <a:srgbClr val="000000"/>
      </a:accent4>
      <a:accent5>
        <a:srgbClr val="AAC0CE"/>
      </a:accent5>
      <a:accent6>
        <a:srgbClr val="85AE49"/>
      </a:accent6>
      <a:hlink>
        <a:srgbClr val="9999FF"/>
      </a:hlink>
      <a:folHlink>
        <a:srgbClr val="4EA7EA"/>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kumimoji="0" sz="2400" dirty="0">
            <a:latin typeface="標楷體" panose="03000509000000000000" pitchFamily="65" charset="-12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91TGp_car_light_ani 1">
        <a:dk1>
          <a:srgbClr val="000000"/>
        </a:dk1>
        <a:lt1>
          <a:srgbClr val="FFFFFF"/>
        </a:lt1>
        <a:dk2>
          <a:srgbClr val="003366"/>
        </a:dk2>
        <a:lt2>
          <a:srgbClr val="C0C0C0"/>
        </a:lt2>
        <a:accent1>
          <a:srgbClr val="0080A2"/>
        </a:accent1>
        <a:accent2>
          <a:srgbClr val="93C052"/>
        </a:accent2>
        <a:accent3>
          <a:srgbClr val="FFFFFF"/>
        </a:accent3>
        <a:accent4>
          <a:srgbClr val="000000"/>
        </a:accent4>
        <a:accent5>
          <a:srgbClr val="AAC0CE"/>
        </a:accent5>
        <a:accent6>
          <a:srgbClr val="85AE49"/>
        </a:accent6>
        <a:hlink>
          <a:srgbClr val="9999FF"/>
        </a:hlink>
        <a:folHlink>
          <a:srgbClr val="4EA7EA"/>
        </a:folHlink>
      </a:clrScheme>
      <a:clrMap bg1="lt1" tx1="dk1" bg2="lt2" tx2="dk2" accent1="accent1" accent2="accent2" accent3="accent3" accent4="accent4" accent5="accent5" accent6="accent6" hlink="hlink" folHlink="folHlink"/>
    </a:extraClrScheme>
    <a:extraClrScheme>
      <a:clrScheme name="291TGp_car_light_ani 2">
        <a:dk1>
          <a:srgbClr val="1D528D"/>
        </a:dk1>
        <a:lt1>
          <a:srgbClr val="FFFFFF"/>
        </a:lt1>
        <a:dk2>
          <a:srgbClr val="000000"/>
        </a:dk2>
        <a:lt2>
          <a:srgbClr val="DDDDDD"/>
        </a:lt2>
        <a:accent1>
          <a:srgbClr val="19416E"/>
        </a:accent1>
        <a:accent2>
          <a:srgbClr val="3C8630"/>
        </a:accent2>
        <a:accent3>
          <a:srgbClr val="FFFFFF"/>
        </a:accent3>
        <a:accent4>
          <a:srgbClr val="174578"/>
        </a:accent4>
        <a:accent5>
          <a:srgbClr val="ABB0BA"/>
        </a:accent5>
        <a:accent6>
          <a:srgbClr val="35792A"/>
        </a:accent6>
        <a:hlink>
          <a:srgbClr val="FF9933"/>
        </a:hlink>
        <a:folHlink>
          <a:srgbClr val="969696"/>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003366"/>
        </a:dk2>
        <a:lt2>
          <a:srgbClr val="C0C0C0"/>
        </a:lt2>
        <a:accent1>
          <a:srgbClr val="655EC6"/>
        </a:accent1>
        <a:accent2>
          <a:srgbClr val="6EB3F2"/>
        </a:accent2>
        <a:accent3>
          <a:srgbClr val="FFFFFF"/>
        </a:accent3>
        <a:accent4>
          <a:srgbClr val="000000"/>
        </a:accent4>
        <a:accent5>
          <a:srgbClr val="B8B6DF"/>
        </a:accent5>
        <a:accent6>
          <a:srgbClr val="63A2DB"/>
        </a:accent6>
        <a:hlink>
          <a:srgbClr val="74B355"/>
        </a:hlink>
        <a:folHlink>
          <a:srgbClr val="D519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8000</TotalTime>
  <Words>4658</Words>
  <Application>Microsoft Office PowerPoint</Application>
  <PresentationFormat>如螢幕大小 (4:3)</PresentationFormat>
  <Paragraphs>963</Paragraphs>
  <Slides>51</Slides>
  <Notes>1</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51</vt:i4>
      </vt:variant>
    </vt:vector>
  </HeadingPairs>
  <TitlesOfParts>
    <vt:vector size="62" baseType="lpstr">
      <vt:lpstr>NSimSun</vt:lpstr>
      <vt:lpstr>微軟正黑體</vt:lpstr>
      <vt:lpstr>新細明體</vt:lpstr>
      <vt:lpstr>標楷體</vt:lpstr>
      <vt:lpstr>Arial</vt:lpstr>
      <vt:lpstr>Arial Black</vt:lpstr>
      <vt:lpstr>Calibri</vt:lpstr>
      <vt:lpstr>Times New Roman</vt:lpstr>
      <vt:lpstr>Wingdings</vt:lpstr>
      <vt:lpstr>293TGp_education_light</vt:lpstr>
      <vt:lpstr>工作表</vt:lpstr>
      <vt:lpstr>PowerPoint 簡報</vt:lpstr>
      <vt:lpstr>簡報大綱</vt:lpstr>
      <vt:lpstr>人生第一個重大選擇</vt:lpstr>
      <vt:lpstr>台灣高等教育的演進</vt:lpstr>
      <vt:lpstr>57-106學生人數與學校數趨勢圖</vt:lpstr>
      <vt:lpstr>十二年國教現況</vt:lpstr>
      <vt:lpstr>五專技職教育優勢(1)</vt:lpstr>
      <vt:lpstr>五專技職教育優勢(2)</vt:lpstr>
      <vt:lpstr>五專升學就業範例</vt:lpstr>
      <vt:lpstr>109學年度五專免試入學管道</vt:lpstr>
      <vt:lpstr>109學年度五專免試入學管道</vt:lpstr>
      <vt:lpstr>PowerPoint 簡報</vt:lpstr>
      <vt:lpstr>PowerPoint 簡報</vt:lpstr>
      <vt:lpstr>PowerPoint 簡報</vt:lpstr>
      <vt:lpstr>PowerPoint 簡報</vt:lpstr>
      <vt:lpstr>PowerPoint 簡報</vt:lpstr>
      <vt:lpstr>PowerPoint 簡報</vt:lpstr>
      <vt:lpstr>PowerPoint 簡報</vt:lpstr>
      <vt:lpstr>109學年度中區五專招生學校與科系</vt:lpstr>
      <vt:lpstr>PowerPoint 簡報</vt:lpstr>
      <vt:lpstr>PowerPoint 簡報</vt:lpstr>
      <vt:lpstr>PowerPoint 簡報</vt:lpstr>
      <vt:lpstr>PowerPoint 簡報</vt:lpstr>
      <vt:lpstr>PowerPoint 簡報</vt:lpstr>
      <vt:lpstr>PowerPoint 簡報</vt:lpstr>
      <vt:lpstr>PowerPoint 簡報</vt:lpstr>
      <vt:lpstr>弘光科技大學</vt:lpstr>
      <vt:lpstr>PowerPoint 簡報</vt:lpstr>
      <vt:lpstr>五專聯合免試入學積分證明</vt:lpstr>
      <vt:lpstr>五專入學專用聯合免試入學超額比序項目積分證明單</vt:lpstr>
      <vt:lpstr>積分證明單填寫注意事項</vt:lpstr>
      <vt:lpstr>超額比序主項目加權權重</vt:lpstr>
      <vt:lpstr>中區五專各校採計加權項目權重表</vt:lpstr>
      <vt:lpstr>特種身分免試生加分標準與證明文件</vt:lpstr>
      <vt:lpstr>特種身分免試生加分標準與證明文件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中區五專聯合免試入學官方LINE</vt:lpstr>
      <vt:lpstr>中區五專網路探索學習</vt:lpstr>
      <vt:lpstr>現場登記分發報到作業</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Houngyi</dc:creator>
  <cp:lastModifiedBy>ACER</cp:lastModifiedBy>
  <cp:revision>521</cp:revision>
  <dcterms:created xsi:type="dcterms:W3CDTF">2012-11-26T14:36:16Z</dcterms:created>
  <dcterms:modified xsi:type="dcterms:W3CDTF">2019-12-19T06:11:38Z</dcterms:modified>
</cp:coreProperties>
</file>