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簡介" id="{CB6BBEF7-9717-4733-A929-535518E6EBF6}">
          <p14:sldIdLst/>
        </p14:section>
        <p14:section name="製作您的簡報" id="{16378913-E5ED-4281-BAF5-F1F938CB0BED}">
          <p14:sldIdLst/>
        </p14:section>
        <p14:section name="豐富您的簡報" id="{E2D565D1-BA5E-44E6-A40E-50A644912248}">
          <p14:sldIdLst>
            <p14:sldId id="280"/>
          </p14:sldIdLst>
        </p14:section>
        <p14:section name="傳遞您的簡報" id="{71D59651-8EFA-4415-9623-98B4C4A8699C}">
          <p14:sldIdLst/>
        </p14:section>
        <p14:section name="還有更多!" id="{2E16B512-814A-4DC1-A986-25475E10E0E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CC"/>
    <a:srgbClr val="FF7C80"/>
    <a:srgbClr val="FFFFCC"/>
    <a:srgbClr val="FFCC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95" d="100"/>
          <a:sy n="95" d="100"/>
        </p:scale>
        <p:origin x="-120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00F830A1-3891-4B82-A120-081866556DA0}" type="datetimeFigureOut">
              <a:pPr/>
              <a:t>12/17/2009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58CC9574-A819-4FE4-99A7-1E27AD09ADC2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55976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altLang="zh-TW" smtClean="0"/>
              <a:pPr/>
              <a:t>1</a:t>
            </a:fld>
            <a:endParaRPr 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zh-TW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zh-TW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zh-TW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zh-TW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zh-T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5536" y="116632"/>
            <a:ext cx="8496944" cy="950168"/>
          </a:xfrm>
        </p:spPr>
        <p:txBody>
          <a:bodyPr>
            <a:noAutofit/>
          </a:bodyPr>
          <a:lstStyle/>
          <a:p>
            <a:pPr algn="l"/>
            <a:r>
              <a:rPr lang="en-US" altLang="zh-TW" sz="28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110</a:t>
            </a:r>
            <a:r>
              <a:rPr lang="zh-TW" altLang="en-US" sz="28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學年</a:t>
            </a:r>
            <a:r>
              <a:rPr lang="zh-TW" altLang="en-US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度國立和美實驗學校  </a:t>
            </a:r>
            <a:r>
              <a:rPr lang="zh-TW" altLang="en-US" sz="3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招生中</a:t>
            </a:r>
            <a:endParaRPr lang="en-US" altLang="zh-TW" sz="30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400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招募國中畢業生、並鼓勵來領取獎金</a:t>
            </a:r>
            <a:endParaRPr lang="en-US" altLang="zh-TW" sz="2400" dirty="0" smtClean="0">
              <a:solidFill>
                <a:srgbClr val="00B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572000"/>
            <a:ext cx="527452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endParaRPr lang="zh-TW" dirty="0">
              <a:solidFill>
                <a:prstClr val="white"/>
              </a:solidFill>
            </a:endParaRPr>
          </a:p>
        </p:txBody>
      </p:sp>
      <p:sp>
        <p:nvSpPr>
          <p:cNvPr id="5" name="圓角矩形 4">
            <a:extLst>
              <a:ext uri="{FF2B5EF4-FFF2-40B4-BE49-F238E27FC236}"/>
            </a:extLst>
          </p:cNvPr>
          <p:cNvSpPr/>
          <p:nvPr/>
        </p:nvSpPr>
        <p:spPr>
          <a:xfrm>
            <a:off x="2627784" y="5085184"/>
            <a:ext cx="6271608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2200" b="1" dirty="0" smtClean="0">
                <a:solidFill>
                  <a:srgbClr val="FFFFCC"/>
                </a:solidFill>
              </a:rPr>
              <a:t>      還有</a:t>
            </a:r>
            <a:r>
              <a:rPr lang="zh-TW" altLang="en-US" sz="2200" b="1" dirty="0">
                <a:solidFill>
                  <a:srgbClr val="FFFFCC"/>
                </a:solidFill>
              </a:rPr>
              <a:t>每</a:t>
            </a:r>
            <a:r>
              <a:rPr lang="zh-TW" altLang="en-US" sz="2200" b="1" dirty="0" smtClean="0">
                <a:solidFill>
                  <a:srgbClr val="FFFFCC"/>
                </a:solidFill>
              </a:rPr>
              <a:t>學期設置學生的</a:t>
            </a:r>
            <a:endParaRPr lang="en-US" altLang="zh-TW" sz="2200" b="1" dirty="0" smtClean="0">
              <a:solidFill>
                <a:srgbClr val="FFFFCC"/>
              </a:solidFill>
            </a:endParaRPr>
          </a:p>
          <a:p>
            <a:pPr algn="ctr">
              <a:defRPr/>
            </a:pPr>
            <a:r>
              <a:rPr lang="zh-TW" altLang="en-US" sz="2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成績優良獎學金</a:t>
            </a:r>
            <a:r>
              <a:rPr lang="zh-TW" altLang="en-US" sz="2200" b="1" dirty="0">
                <a:solidFill>
                  <a:srgbClr val="FFFFCC"/>
                </a:solidFill>
              </a:rPr>
              <a:t>跟</a:t>
            </a:r>
            <a:r>
              <a:rPr lang="zh-TW" altLang="en-US" sz="22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段考獎學金</a:t>
            </a:r>
            <a:r>
              <a:rPr lang="zh-TW" altLang="en-US" sz="2200" b="1" dirty="0">
                <a:solidFill>
                  <a:srgbClr val="FFFFCC"/>
                </a:solidFill>
              </a:rPr>
              <a:t>喔</a:t>
            </a:r>
            <a:r>
              <a:rPr lang="zh-TW" altLang="en-US" sz="2200" b="1" dirty="0">
                <a:solidFill>
                  <a:srgbClr val="FFFF00"/>
                </a:solidFill>
              </a:rPr>
              <a:t>～</a:t>
            </a:r>
            <a:r>
              <a:rPr lang="zh-TW" altLang="en-US" sz="2200" b="1" dirty="0" smtClean="0">
                <a:solidFill>
                  <a:srgbClr val="FFFF00"/>
                </a:solidFill>
              </a:rPr>
              <a:t>～</a:t>
            </a:r>
            <a:endParaRPr lang="zh-TW" altLang="en-US" sz="2200" b="1" dirty="0">
              <a:solidFill>
                <a:srgbClr val="FFFF00"/>
              </a:solidFill>
            </a:endParaRPr>
          </a:p>
        </p:txBody>
      </p:sp>
      <p:sp>
        <p:nvSpPr>
          <p:cNvPr id="8" name="文字版面配置區 3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36912"/>
            <a:ext cx="8712968" cy="1935088"/>
          </a:xfrm>
        </p:spPr>
        <p:txBody>
          <a:bodyPr>
            <a:normAutofit fontScale="90000"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/>
            </a:r>
            <a:br>
              <a:rPr lang="en-US" altLang="zh-TW" sz="2400" b="1" dirty="0">
                <a:solidFill>
                  <a:srgbClr val="FF0000"/>
                </a:solidFill>
              </a:rPr>
            </a:br>
            <a:r>
              <a:rPr lang="en-US" altLang="zh-TW" sz="2400" b="1" dirty="0" smtClean="0">
                <a:solidFill>
                  <a:srgbClr val="FF0000"/>
                </a:solidFill>
              </a:rPr>
              <a:t/>
            </a:r>
            <a:br>
              <a:rPr lang="en-US" altLang="zh-TW" sz="2400" b="1" dirty="0" smtClean="0">
                <a:solidFill>
                  <a:srgbClr val="FF0000"/>
                </a:solidFill>
              </a:rPr>
            </a:br>
            <a:r>
              <a:rPr lang="zh-TW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優秀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新生入學</a:t>
            </a:r>
            <a:r>
              <a:rPr lang="zh-TW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獎學金</a:t>
            </a:r>
            <a:r>
              <a:rPr lang="en-US" altLang="zh-TW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zh-TW" sz="2000" b="1" dirty="0" smtClean="0">
                <a:solidFill>
                  <a:srgbClr val="FFFF00"/>
                </a:solidFill>
              </a:rPr>
              <a:t>國中</a:t>
            </a:r>
            <a:r>
              <a:rPr lang="zh-TW" altLang="zh-TW" sz="2000" b="1" dirty="0">
                <a:solidFill>
                  <a:srgbClr val="FFFF00"/>
                </a:solidFill>
              </a:rPr>
              <a:t>教育會考選填本校為第一</a:t>
            </a:r>
            <a:r>
              <a:rPr lang="zh-TW" altLang="zh-TW" sz="2000" b="1" dirty="0" smtClean="0">
                <a:solidFill>
                  <a:srgbClr val="FFFF00"/>
                </a:solidFill>
              </a:rPr>
              <a:t>志願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之</a:t>
            </a:r>
            <a:r>
              <a:rPr lang="zh-TW" altLang="zh-TW" sz="2000" b="1" dirty="0" smtClean="0">
                <a:solidFill>
                  <a:srgbClr val="FFFF00"/>
                </a:solidFill>
              </a:rPr>
              <a:t>新生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，且會考成績資格符合</a:t>
            </a:r>
            <a:r>
              <a:rPr lang="en-US" altLang="zh-TW" sz="2000" b="1" dirty="0" smtClean="0"/>
              <a:t/>
            </a:r>
            <a:br>
              <a:rPr lang="en-US" altLang="zh-TW" sz="2000" b="1" dirty="0" smtClean="0"/>
            </a:br>
            <a:r>
              <a:rPr lang="en-US" altLang="zh-TW" sz="2000" b="1" dirty="0" smtClean="0"/>
              <a:t>30-34</a:t>
            </a:r>
            <a:r>
              <a:rPr lang="zh-TW" altLang="zh-TW" sz="2000" b="1" dirty="0" smtClean="0"/>
              <a:t>分</a:t>
            </a:r>
            <a:r>
              <a:rPr lang="zh-TW" altLang="en-US" sz="2000" b="1" dirty="0" smtClean="0"/>
              <a:t>者頒發</a:t>
            </a:r>
            <a:r>
              <a:rPr lang="zh-TW" altLang="en-US" sz="2200" b="1" dirty="0" smtClean="0">
                <a:solidFill>
                  <a:srgbClr val="FFCCFF"/>
                </a:solidFill>
              </a:rPr>
              <a:t>入學</a:t>
            </a:r>
            <a:r>
              <a:rPr lang="zh-TW" altLang="zh-TW" sz="2200" b="1" dirty="0" smtClean="0">
                <a:solidFill>
                  <a:srgbClr val="FFCCFF"/>
                </a:solidFill>
              </a:rPr>
              <a:t>獎金</a:t>
            </a:r>
            <a:r>
              <a:rPr lang="en-US" altLang="zh-TW" sz="2200" b="1" dirty="0" smtClean="0">
                <a:solidFill>
                  <a:srgbClr val="FFCCFF"/>
                </a:solidFill>
              </a:rPr>
              <a:t>5</a:t>
            </a:r>
            <a:r>
              <a:rPr lang="zh-TW" altLang="en-US" sz="2200" b="1" dirty="0" smtClean="0">
                <a:solidFill>
                  <a:srgbClr val="FFCCFF"/>
                </a:solidFill>
              </a:rPr>
              <a:t>仟</a:t>
            </a:r>
            <a:r>
              <a:rPr lang="zh-TW" altLang="zh-TW" sz="2200" b="1" dirty="0" smtClean="0">
                <a:solidFill>
                  <a:srgbClr val="FFCCFF"/>
                </a:solidFill>
              </a:rPr>
              <a:t>元</a:t>
            </a:r>
            <a:r>
              <a:rPr lang="zh-TW" altLang="en-US" sz="2200" b="1" dirty="0">
                <a:solidFill>
                  <a:srgbClr val="FFCCFF"/>
                </a:solidFill>
              </a:rPr>
              <a:t>整</a:t>
            </a:r>
            <a:r>
              <a:rPr lang="zh-TW" altLang="zh-TW" sz="2000" b="1" dirty="0" smtClean="0"/>
              <a:t>，</a:t>
            </a:r>
            <a:r>
              <a:rPr lang="en-US" altLang="zh-TW" sz="2000" b="1" dirty="0" smtClean="0"/>
              <a:t>35-39</a:t>
            </a:r>
            <a:r>
              <a:rPr lang="zh-TW" altLang="zh-TW" sz="2000" b="1" dirty="0" smtClean="0"/>
              <a:t>分</a:t>
            </a:r>
            <a:r>
              <a:rPr lang="zh-TW" altLang="en-US" sz="2000" b="1" dirty="0"/>
              <a:t>者頒發</a:t>
            </a:r>
            <a:r>
              <a:rPr lang="zh-TW" altLang="en-US" sz="2200" b="1" dirty="0">
                <a:solidFill>
                  <a:srgbClr val="FFCCFF"/>
                </a:solidFill>
              </a:rPr>
              <a:t>入學</a:t>
            </a:r>
            <a:r>
              <a:rPr lang="zh-TW" altLang="zh-TW" sz="2200" b="1" dirty="0" smtClean="0">
                <a:solidFill>
                  <a:srgbClr val="FFCCFF"/>
                </a:solidFill>
              </a:rPr>
              <a:t>獎金</a:t>
            </a:r>
            <a:r>
              <a:rPr lang="en-US" altLang="zh-TW" sz="2200" b="1" dirty="0" smtClean="0">
                <a:solidFill>
                  <a:srgbClr val="FFCCFF"/>
                </a:solidFill>
              </a:rPr>
              <a:t>2</a:t>
            </a:r>
            <a:r>
              <a:rPr lang="zh-TW" altLang="en-US" sz="2200" b="1" dirty="0" smtClean="0">
                <a:solidFill>
                  <a:srgbClr val="FFCCFF"/>
                </a:solidFill>
              </a:rPr>
              <a:t>萬</a:t>
            </a:r>
            <a:r>
              <a:rPr lang="zh-TW" altLang="zh-TW" sz="2200" b="1" dirty="0" smtClean="0">
                <a:solidFill>
                  <a:srgbClr val="FFCCFF"/>
                </a:solidFill>
              </a:rPr>
              <a:t>元</a:t>
            </a:r>
            <a:r>
              <a:rPr lang="zh-TW" altLang="en-US" sz="2200" b="1" dirty="0">
                <a:solidFill>
                  <a:srgbClr val="FFCCFF"/>
                </a:solidFill>
              </a:rPr>
              <a:t>整</a:t>
            </a:r>
            <a:r>
              <a:rPr lang="zh-TW" altLang="zh-TW" sz="2200" b="1" dirty="0" smtClean="0"/>
              <a:t>，</a:t>
            </a:r>
            <a:r>
              <a:rPr lang="en-US" altLang="zh-TW" sz="2200" b="1" dirty="0"/>
              <a:t/>
            </a:r>
            <a:br>
              <a:rPr lang="en-US" altLang="zh-TW" sz="2200" b="1" dirty="0"/>
            </a:br>
            <a:r>
              <a:rPr lang="en-US" altLang="zh-TW" sz="2000" b="1" dirty="0" smtClean="0"/>
              <a:t>40-44</a:t>
            </a:r>
            <a:r>
              <a:rPr lang="zh-TW" altLang="zh-TW" sz="2000" b="1" dirty="0" smtClean="0"/>
              <a:t>分</a:t>
            </a:r>
            <a:r>
              <a:rPr lang="zh-TW" altLang="en-US" sz="2000" b="1" dirty="0"/>
              <a:t>者頒發</a:t>
            </a:r>
            <a:r>
              <a:rPr lang="zh-TW" altLang="en-US" sz="2200" b="1" dirty="0">
                <a:solidFill>
                  <a:srgbClr val="FFCCFF"/>
                </a:solidFill>
              </a:rPr>
              <a:t>入學</a:t>
            </a:r>
            <a:r>
              <a:rPr lang="zh-TW" altLang="zh-TW" sz="2200" b="1" dirty="0" smtClean="0">
                <a:solidFill>
                  <a:srgbClr val="FFCCFF"/>
                </a:solidFill>
              </a:rPr>
              <a:t>獎金</a:t>
            </a:r>
            <a:r>
              <a:rPr lang="en-US" altLang="zh-TW" sz="2200" b="1" dirty="0" smtClean="0">
                <a:solidFill>
                  <a:srgbClr val="FFCCFF"/>
                </a:solidFill>
              </a:rPr>
              <a:t>5</a:t>
            </a:r>
            <a:r>
              <a:rPr lang="zh-TW" altLang="en-US" sz="2200" b="1" dirty="0" smtClean="0">
                <a:solidFill>
                  <a:srgbClr val="FFCCFF"/>
                </a:solidFill>
              </a:rPr>
              <a:t>萬</a:t>
            </a:r>
            <a:r>
              <a:rPr lang="zh-TW" altLang="zh-TW" sz="2200" b="1" dirty="0" smtClean="0">
                <a:solidFill>
                  <a:srgbClr val="FFCCFF"/>
                </a:solidFill>
              </a:rPr>
              <a:t>元</a:t>
            </a:r>
            <a:r>
              <a:rPr lang="zh-TW" altLang="en-US" sz="2200" b="1" dirty="0" smtClean="0">
                <a:solidFill>
                  <a:srgbClr val="FFCCFF"/>
                </a:solidFill>
              </a:rPr>
              <a:t>整</a:t>
            </a:r>
            <a:r>
              <a:rPr lang="zh-TW" altLang="zh-TW" sz="2000" b="1" dirty="0" smtClean="0"/>
              <a:t>，</a:t>
            </a:r>
            <a:r>
              <a:rPr lang="zh-TW" altLang="en-US" sz="2000" b="1" dirty="0" smtClean="0"/>
              <a:t>達</a:t>
            </a:r>
            <a:r>
              <a:rPr lang="en-US" altLang="zh-TW" sz="2000" b="1" dirty="0" smtClean="0"/>
              <a:t>45</a:t>
            </a:r>
            <a:r>
              <a:rPr lang="zh-TW" altLang="zh-TW" sz="2000" b="1" dirty="0" smtClean="0"/>
              <a:t>分</a:t>
            </a:r>
            <a:r>
              <a:rPr lang="zh-TW" altLang="en-US" sz="2000" b="1" dirty="0"/>
              <a:t>者頒發</a:t>
            </a:r>
            <a:r>
              <a:rPr lang="zh-TW" altLang="en-US" sz="2200" b="1" dirty="0">
                <a:solidFill>
                  <a:srgbClr val="FFCCFF"/>
                </a:solidFill>
              </a:rPr>
              <a:t>入學</a:t>
            </a:r>
            <a:r>
              <a:rPr lang="zh-TW" altLang="zh-TW" sz="2200" b="1" dirty="0" smtClean="0">
                <a:solidFill>
                  <a:srgbClr val="FFCCFF"/>
                </a:solidFill>
              </a:rPr>
              <a:t>獎金</a:t>
            </a:r>
            <a:r>
              <a:rPr lang="en-US" altLang="zh-TW" sz="2200" b="1" dirty="0" smtClean="0">
                <a:solidFill>
                  <a:srgbClr val="FFCCFF"/>
                </a:solidFill>
              </a:rPr>
              <a:t>10</a:t>
            </a:r>
            <a:r>
              <a:rPr lang="zh-TW" altLang="en-US" sz="2200" b="1" dirty="0" smtClean="0">
                <a:solidFill>
                  <a:srgbClr val="FFCCFF"/>
                </a:solidFill>
              </a:rPr>
              <a:t>萬</a:t>
            </a:r>
            <a:r>
              <a:rPr lang="zh-TW" altLang="zh-TW" sz="2200" b="1" dirty="0" smtClean="0">
                <a:solidFill>
                  <a:srgbClr val="FFCCFF"/>
                </a:solidFill>
              </a:rPr>
              <a:t>元</a:t>
            </a:r>
            <a:r>
              <a:rPr lang="zh-TW" altLang="en-US" sz="2200" b="1" dirty="0">
                <a:solidFill>
                  <a:srgbClr val="FFCCFF"/>
                </a:solidFill>
              </a:rPr>
              <a:t>整</a:t>
            </a:r>
            <a:r>
              <a:rPr lang="zh-TW" altLang="zh-TW" sz="2200" b="1" dirty="0" smtClean="0"/>
              <a:t>。</a:t>
            </a:r>
            <a:r>
              <a:rPr lang="en-US" altLang="zh-TW" sz="2200" dirty="0">
                <a:solidFill>
                  <a:srgbClr val="FF0000"/>
                </a:solidFill>
              </a:rPr>
              <a:t/>
            </a:r>
            <a:br>
              <a:rPr lang="en-US" altLang="zh-TW" sz="2200" dirty="0">
                <a:solidFill>
                  <a:srgbClr val="FF0000"/>
                </a:solidFill>
              </a:rPr>
            </a:br>
            <a:r>
              <a:rPr lang="zh-TW" altLang="en-US" sz="2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且，每一學期</a:t>
            </a:r>
            <a:r>
              <a:rPr lang="zh-TW" altLang="en-US" sz="20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保持校排</a:t>
            </a:r>
            <a:r>
              <a:rPr lang="en-US" altLang="zh-TW" sz="20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2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zh-TW" altLang="en-US" sz="2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者，可於每</a:t>
            </a:r>
            <a:r>
              <a:rPr lang="zh-TW" altLang="en-US" sz="20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學期繼續</a:t>
            </a:r>
            <a:r>
              <a:rPr lang="zh-TW" altLang="en-US" sz="2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領取</a:t>
            </a:r>
            <a:r>
              <a:rPr lang="en-US" altLang="zh-TW" sz="20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000" b="1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萬元。</a:t>
            </a:r>
            <a:r>
              <a:rPr lang="zh-TW" altLang="zh-TW" sz="2000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2000" dirty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400" b="1" dirty="0" smtClean="0">
                <a:solidFill>
                  <a:srgbClr val="FFC000"/>
                </a:solidFill>
              </a:rPr>
              <a:t>體育</a:t>
            </a:r>
            <a:r>
              <a:rPr lang="zh-TW" altLang="zh-TW" sz="2400" b="1" dirty="0">
                <a:solidFill>
                  <a:srgbClr val="FFC000"/>
                </a:solidFill>
              </a:rPr>
              <a:t>班新生體育績優表現，最高可領</a:t>
            </a:r>
            <a:r>
              <a:rPr lang="en-US" altLang="zh-TW" sz="2400" b="1" dirty="0">
                <a:solidFill>
                  <a:srgbClr val="FFC000"/>
                </a:solidFill>
              </a:rPr>
              <a:t>2</a:t>
            </a:r>
            <a:r>
              <a:rPr lang="zh-TW" altLang="zh-TW" sz="2400" b="1" dirty="0">
                <a:solidFill>
                  <a:srgbClr val="FFC000"/>
                </a:solidFill>
              </a:rPr>
              <a:t>萬元。</a:t>
            </a:r>
            <a:r>
              <a:rPr lang="en-US" altLang="zh-TW" sz="2400" b="1" dirty="0">
                <a:solidFill>
                  <a:srgbClr val="FFC000"/>
                </a:solidFill>
              </a:rPr>
              <a:t/>
            </a:r>
            <a:br>
              <a:rPr lang="en-US" altLang="zh-TW" sz="2400" b="1" dirty="0">
                <a:solidFill>
                  <a:srgbClr val="FFC000"/>
                </a:solidFill>
              </a:rPr>
            </a:br>
            <a:r>
              <a:rPr lang="zh-TW" altLang="en-US" sz="1800" dirty="0"/>
              <a:t>（詳細辦法以學校公告為主）</a:t>
            </a:r>
            <a:br>
              <a:rPr lang="zh-TW" altLang="en-US" sz="1800" dirty="0"/>
            </a:br>
            <a:endParaRPr lang="zh-TW" alt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512" y="1052736"/>
            <a:ext cx="8784976" cy="1231106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000" b="1" dirty="0">
                <a:solidFill>
                  <a:srgbClr val="FF0000"/>
                </a:solidFill>
              </a:rPr>
              <a:t>升學當地獎學金</a:t>
            </a:r>
            <a:endParaRPr lang="en-US" altLang="zh-TW" sz="2000" b="1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zh-TW" altLang="en-US" b="1" dirty="0">
                <a:solidFill>
                  <a:srgbClr val="FFFF00"/>
                </a:solidFill>
              </a:rPr>
              <a:t>符合就近入學安置區</a:t>
            </a:r>
            <a:r>
              <a:rPr lang="zh-TW" altLang="en-US" b="1" dirty="0" smtClean="0">
                <a:solidFill>
                  <a:srgbClr val="FFFF00"/>
                </a:solidFill>
              </a:rPr>
              <a:t>，以前</a:t>
            </a:r>
            <a:r>
              <a:rPr lang="zh-TW" altLang="en-US" b="1" dirty="0">
                <a:solidFill>
                  <a:srgbClr val="FFFF00"/>
                </a:solidFill>
              </a:rPr>
              <a:t>三志願選填本校，入學成績為全校前</a:t>
            </a:r>
            <a:r>
              <a:rPr lang="en-US" altLang="zh-TW" b="1" dirty="0">
                <a:solidFill>
                  <a:srgbClr val="FFFF00"/>
                </a:solidFill>
              </a:rPr>
              <a:t>3</a:t>
            </a:r>
            <a:r>
              <a:rPr lang="zh-TW" altLang="en-US" b="1" dirty="0" smtClean="0">
                <a:solidFill>
                  <a:srgbClr val="FFFF00"/>
                </a:solidFill>
              </a:rPr>
              <a:t>名者，</a:t>
            </a:r>
            <a:r>
              <a:rPr lang="zh-TW" altLang="en-US" b="1" dirty="0">
                <a:solidFill>
                  <a:srgbClr val="FFFF00"/>
                </a:solidFill>
              </a:rPr>
              <a:t>可申請</a:t>
            </a:r>
            <a:r>
              <a:rPr lang="zh-TW" altLang="en-US" b="1" dirty="0" smtClean="0">
                <a:solidFill>
                  <a:srgbClr val="FFFF00"/>
                </a:solidFill>
              </a:rPr>
              <a:t>升學    當地</a:t>
            </a:r>
            <a:r>
              <a:rPr lang="zh-TW" altLang="en-US" b="1" dirty="0">
                <a:solidFill>
                  <a:srgbClr val="FFFF00"/>
                </a:solidFill>
              </a:rPr>
              <a:t>獎學金</a:t>
            </a:r>
            <a:r>
              <a:rPr lang="zh-TW" altLang="en-US" b="1" dirty="0" smtClean="0">
                <a:solidFill>
                  <a:srgbClr val="FFFF00"/>
                </a:solidFill>
              </a:rPr>
              <a:t>，</a:t>
            </a:r>
            <a:r>
              <a:rPr lang="en-US" altLang="zh-TW" b="1" dirty="0" smtClean="0">
                <a:solidFill>
                  <a:srgbClr val="FFFF00"/>
                </a:solidFill>
              </a:rPr>
              <a:t>1</a:t>
            </a:r>
            <a:r>
              <a:rPr lang="zh-TW" altLang="en-US" b="1" dirty="0">
                <a:solidFill>
                  <a:srgbClr val="FFFF00"/>
                </a:solidFill>
              </a:rPr>
              <a:t>萬元。</a:t>
            </a:r>
            <a:endParaRPr lang="en-US" altLang="zh-TW" b="1" dirty="0">
              <a:solidFill>
                <a:srgbClr val="FFFF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zh-TW" altLang="en-US" b="1" dirty="0" smtClean="0">
                <a:solidFill>
                  <a:srgbClr val="FFFF00"/>
                </a:solidFill>
              </a:rPr>
              <a:t>在</a:t>
            </a:r>
            <a:r>
              <a:rPr lang="zh-TW" altLang="en-US" b="1" dirty="0">
                <a:solidFill>
                  <a:srgbClr val="FFFF00"/>
                </a:solidFill>
              </a:rPr>
              <a:t>校期間持續每學期成績保持前</a:t>
            </a:r>
            <a:r>
              <a:rPr lang="en-US" altLang="zh-TW" b="1" dirty="0">
                <a:solidFill>
                  <a:srgbClr val="FFFF00"/>
                </a:solidFill>
              </a:rPr>
              <a:t>30</a:t>
            </a:r>
            <a:r>
              <a:rPr lang="zh-TW" altLang="en-US" b="1" dirty="0">
                <a:solidFill>
                  <a:srgbClr val="FFFF00"/>
                </a:solidFill>
              </a:rPr>
              <a:t>％且無小過以上</a:t>
            </a:r>
            <a:r>
              <a:rPr lang="zh-TW" altLang="en-US" b="1" dirty="0" smtClean="0">
                <a:solidFill>
                  <a:srgbClr val="FFFF00"/>
                </a:solidFill>
              </a:rPr>
              <a:t>記錄，可以每</a:t>
            </a:r>
            <a:r>
              <a:rPr lang="zh-TW" altLang="en-US" b="1" dirty="0">
                <a:solidFill>
                  <a:srgbClr val="FFFF00"/>
                </a:solidFill>
              </a:rPr>
              <a:t>學期繼續</a:t>
            </a:r>
            <a:r>
              <a:rPr lang="zh-TW" altLang="en-US" b="1" dirty="0" smtClean="0">
                <a:solidFill>
                  <a:srgbClr val="FFFF00"/>
                </a:solidFill>
              </a:rPr>
              <a:t>領取</a:t>
            </a:r>
            <a:r>
              <a:rPr lang="en-US" altLang="zh-TW" b="1" dirty="0" smtClean="0">
                <a:solidFill>
                  <a:srgbClr val="FFFF00"/>
                </a:solidFill>
              </a:rPr>
              <a:t> </a:t>
            </a:r>
            <a:r>
              <a:rPr lang="en-US" altLang="zh-TW" b="1" dirty="0">
                <a:solidFill>
                  <a:srgbClr val="FFFF00"/>
                </a:solidFill>
              </a:rPr>
              <a:t>1</a:t>
            </a:r>
            <a:r>
              <a:rPr lang="zh-TW" altLang="en-US" b="1" dirty="0">
                <a:solidFill>
                  <a:srgbClr val="FFFF00"/>
                </a:solidFill>
              </a:rPr>
              <a:t>萬</a:t>
            </a:r>
            <a:r>
              <a:rPr lang="zh-TW" altLang="en-US" b="1" dirty="0" smtClean="0">
                <a:solidFill>
                  <a:srgbClr val="FFFF00"/>
                </a:solidFill>
              </a:rPr>
              <a:t>元</a:t>
            </a:r>
            <a:r>
              <a:rPr lang="zh-TW" altLang="en-US" b="1" dirty="0">
                <a:solidFill>
                  <a:srgbClr val="FFFF00"/>
                </a:solidFill>
              </a:rPr>
              <a:t>。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6176300"/>
            <a:ext cx="8964488" cy="461665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tx1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歡迎學子加入升學本校高中行列，</a:t>
            </a:r>
            <a:r>
              <a:rPr lang="zh-TW" altLang="en-US" sz="2400" dirty="0">
                <a:solidFill>
                  <a:schemeClr val="tx1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備有高額入學獎學金  </a:t>
            </a:r>
            <a:r>
              <a:rPr lang="zh-TW" altLang="en-US" sz="2400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等你來拿</a:t>
            </a:r>
            <a:endParaRPr lang="zh-TW" altLang="zh-TW" sz="2400" dirty="0">
              <a:solidFill>
                <a:srgbClr val="FF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6660232" y="116632"/>
            <a:ext cx="2448272" cy="12241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dirty="0">
                <a:solidFill>
                  <a:srgbClr val="FF0000"/>
                </a:solidFill>
              </a:rPr>
              <a:t>獎金單</a:t>
            </a:r>
            <a:r>
              <a:rPr lang="zh-TW" altLang="en-US" sz="2400" dirty="0" smtClean="0">
                <a:solidFill>
                  <a:srgbClr val="FF0000"/>
                </a:solidFill>
              </a:rPr>
              <a:t>人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TW" altLang="en-US" sz="2400" dirty="0" smtClean="0">
                <a:solidFill>
                  <a:srgbClr val="FF0000"/>
                </a:solidFill>
              </a:rPr>
              <a:t>三年最高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TW" altLang="en-US" sz="2400" dirty="0" smtClean="0">
                <a:solidFill>
                  <a:srgbClr val="FF0000"/>
                </a:solidFill>
              </a:rPr>
              <a:t>可</a:t>
            </a:r>
            <a:r>
              <a:rPr lang="zh-TW" altLang="en-US" sz="2400" dirty="0">
                <a:solidFill>
                  <a:srgbClr val="FF0000"/>
                </a:solidFill>
              </a:rPr>
              <a:t>領</a:t>
            </a:r>
            <a:r>
              <a:rPr lang="en-US" altLang="zh-TW" sz="2400" dirty="0">
                <a:solidFill>
                  <a:srgbClr val="FF0000"/>
                </a:solidFill>
              </a:rPr>
              <a:t>30</a:t>
            </a:r>
            <a:r>
              <a:rPr lang="zh-TW" altLang="en-US" sz="2400" dirty="0">
                <a:solidFill>
                  <a:srgbClr val="FF0000"/>
                </a:solidFill>
              </a:rPr>
              <a:t>萬元</a:t>
            </a:r>
          </a:p>
        </p:txBody>
      </p:sp>
      <p:pic>
        <p:nvPicPr>
          <p:cNvPr id="14" name="Picture 31"/>
          <p:cNvPicPr>
            <a:picLocks noChangeAspect="1"/>
          </p:cNvPicPr>
          <p:nvPr/>
        </p:nvPicPr>
        <p:blipFill>
          <a:blip r:embed="rId3" cstate="screen">
            <a:lum bright="10000" contrast="30000"/>
          </a:blip>
          <a:stretch>
            <a:fillRect/>
          </a:stretch>
        </p:blipFill>
        <p:spPr>
          <a:xfrm>
            <a:off x="8663661" y="4488241"/>
            <a:ext cx="235731" cy="300609"/>
          </a:xfrm>
          <a:prstGeom prst="rect">
            <a:avLst/>
          </a:prstGeom>
          <a:solidFill>
            <a:schemeClr val="bg1">
              <a:lumMod val="85000"/>
            </a:schemeClr>
          </a:solidFill>
          <a:ln w="47625">
            <a:solidFill>
              <a:schemeClr val="bg1"/>
            </a:solidFill>
            <a:miter lim="800000"/>
          </a:ln>
          <a:effectLst>
            <a:outerShdw blurRad="38100" sx="101000" sy="101000" algn="ctr" rotWithShape="0">
              <a:prstClr val="black">
                <a:alpha val="15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3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125</Words>
  <Application>Microsoft Office PowerPoint</Application>
  <PresentationFormat>如螢幕大小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PowerPoint 2010 簡介</vt:lpstr>
      <vt:lpstr>  優秀新生入學獎學金 國中教育會考選填本校為第一志願之新生，且會考成績資格符合 30-34分者頒發入學獎金5仟元整，35-39分者頒發入學獎金2萬元整， 40-44分者頒發入學獎金5萬元整，達45分者頒發入學獎金10萬元整。 且，每一學期保持校排1%者，可於每學期繼續領取3萬元。  體育班新生體育績優表現，最高可領2萬元。 （詳細辦法以學校公告為主）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2021-05-25T06:55:54Z</dcterms:created>
  <dcterms:modified xsi:type="dcterms:W3CDTF">2021-05-25T07:50:49Z</dcterms:modified>
</cp:coreProperties>
</file>